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4" r:id="rId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ouise Banks" initials="LB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85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29" d="100"/>
          <a:sy n="129" d="100"/>
        </p:scale>
        <p:origin x="1024" y="8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RRY, Jon (NHS BIRMINGHAM AND SOLIHULL CCG)" userId="bde7d424-debf-409c-a8f1-4aeaf070077c" providerId="ADAL" clId="{31136311-57E7-47A4-95CE-7A894F7C88F1}"/>
    <pc:docChg chg="modSld">
      <pc:chgData name="PERRY, Jon (NHS BIRMINGHAM AND SOLIHULL CCG)" userId="bde7d424-debf-409c-a8f1-4aeaf070077c" providerId="ADAL" clId="{31136311-57E7-47A4-95CE-7A894F7C88F1}" dt="2021-11-11T11:17:43.250" v="35" actId="20577"/>
      <pc:docMkLst>
        <pc:docMk/>
      </pc:docMkLst>
      <pc:sldChg chg="modSp mod">
        <pc:chgData name="PERRY, Jon (NHS BIRMINGHAM AND SOLIHULL CCG)" userId="bde7d424-debf-409c-a8f1-4aeaf070077c" providerId="ADAL" clId="{31136311-57E7-47A4-95CE-7A894F7C88F1}" dt="2021-11-11T11:17:03.799" v="14" actId="20577"/>
        <pc:sldMkLst>
          <pc:docMk/>
          <pc:sldMk cId="4094889678" sldId="257"/>
        </pc:sldMkLst>
        <pc:spChg chg="mod">
          <ac:chgData name="PERRY, Jon (NHS BIRMINGHAM AND SOLIHULL CCG)" userId="bde7d424-debf-409c-a8f1-4aeaf070077c" providerId="ADAL" clId="{31136311-57E7-47A4-95CE-7A894F7C88F1}" dt="2021-11-11T11:17:00.234" v="12" actId="20577"/>
          <ac:spMkLst>
            <pc:docMk/>
            <pc:sldMk cId="4094889678" sldId="257"/>
            <ac:spMk id="10" creationId="{00000000-0000-0000-0000-000000000000}"/>
          </ac:spMkLst>
        </pc:spChg>
        <pc:spChg chg="mod">
          <ac:chgData name="PERRY, Jon (NHS BIRMINGHAM AND SOLIHULL CCG)" userId="bde7d424-debf-409c-a8f1-4aeaf070077c" providerId="ADAL" clId="{31136311-57E7-47A4-95CE-7A894F7C88F1}" dt="2021-11-11T11:17:03.799" v="14" actId="20577"/>
          <ac:spMkLst>
            <pc:docMk/>
            <pc:sldMk cId="4094889678" sldId="257"/>
            <ac:spMk id="11" creationId="{00000000-0000-0000-0000-000000000000}"/>
          </ac:spMkLst>
        </pc:spChg>
      </pc:sldChg>
      <pc:sldChg chg="modSp mod">
        <pc:chgData name="PERRY, Jon (NHS BIRMINGHAM AND SOLIHULL CCG)" userId="bde7d424-debf-409c-a8f1-4aeaf070077c" providerId="ADAL" clId="{31136311-57E7-47A4-95CE-7A894F7C88F1}" dt="2021-11-11T11:17:43.250" v="35" actId="20577"/>
        <pc:sldMkLst>
          <pc:docMk/>
          <pc:sldMk cId="2410610560" sldId="274"/>
        </pc:sldMkLst>
        <pc:spChg chg="mod">
          <ac:chgData name="PERRY, Jon (NHS BIRMINGHAM AND SOLIHULL CCG)" userId="bde7d424-debf-409c-a8f1-4aeaf070077c" providerId="ADAL" clId="{31136311-57E7-47A4-95CE-7A894F7C88F1}" dt="2021-11-11T11:17:43.250" v="35" actId="20577"/>
          <ac:spMkLst>
            <pc:docMk/>
            <pc:sldMk cId="2410610560" sldId="274"/>
            <ac:spMk id="10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223F8C-AD24-47C1-B930-6155249E7C3B}" type="doc">
      <dgm:prSet loTypeId="urn:microsoft.com/office/officeart/2009/layout/CircleArrowProcess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16A3C055-8D62-4DA6-BE57-52E3B4F05181}">
      <dgm:prSet phldrT="[Text]" custT="1"/>
      <dgm:spPr/>
      <dgm:t>
        <a:bodyPr/>
        <a:lstStyle/>
        <a:p>
          <a:r>
            <a:rPr lang="en-GB" sz="1800" b="1" dirty="0">
              <a:solidFill>
                <a:schemeClr val="bg1"/>
              </a:solidFill>
            </a:rPr>
            <a:t>Education &amp; Training</a:t>
          </a:r>
        </a:p>
      </dgm:t>
    </dgm:pt>
    <dgm:pt modelId="{8D81CC71-14BF-4ECF-ADEF-CEFD5D07776B}" type="parTrans" cxnId="{BF183BCB-6484-4F95-ABD5-3F036993D2C1}">
      <dgm:prSet/>
      <dgm:spPr/>
      <dgm:t>
        <a:bodyPr/>
        <a:lstStyle/>
        <a:p>
          <a:endParaRPr lang="en-GB"/>
        </a:p>
      </dgm:t>
    </dgm:pt>
    <dgm:pt modelId="{0FEEF95B-6B20-475A-85CC-DC3D272716F7}" type="sibTrans" cxnId="{BF183BCB-6484-4F95-ABD5-3F036993D2C1}">
      <dgm:prSet/>
      <dgm:spPr/>
      <dgm:t>
        <a:bodyPr/>
        <a:lstStyle/>
        <a:p>
          <a:endParaRPr lang="en-GB"/>
        </a:p>
      </dgm:t>
    </dgm:pt>
    <dgm:pt modelId="{659F31BC-2C51-47FE-8F9E-75EEA45C7225}">
      <dgm:prSet phldrT="[Text]" custT="1"/>
      <dgm:spPr/>
      <dgm:t>
        <a:bodyPr/>
        <a:lstStyle/>
        <a:p>
          <a:r>
            <a:rPr lang="en-GB" sz="1800" b="1" dirty="0">
              <a:solidFill>
                <a:schemeClr val="bg1"/>
              </a:solidFill>
            </a:rPr>
            <a:t>Skills &amp; Personal Characteristics</a:t>
          </a:r>
        </a:p>
      </dgm:t>
    </dgm:pt>
    <dgm:pt modelId="{0AB1201D-1688-46C7-8B5A-1210777976CD}" type="parTrans" cxnId="{DB8BC76E-9CB2-4AFD-A1C3-4F46D6465F36}">
      <dgm:prSet/>
      <dgm:spPr/>
      <dgm:t>
        <a:bodyPr/>
        <a:lstStyle/>
        <a:p>
          <a:endParaRPr lang="en-GB"/>
        </a:p>
      </dgm:t>
    </dgm:pt>
    <dgm:pt modelId="{F0C2135F-F3C1-4C05-83FA-D7B1362B18A0}" type="sibTrans" cxnId="{DB8BC76E-9CB2-4AFD-A1C3-4F46D6465F36}">
      <dgm:prSet/>
      <dgm:spPr/>
      <dgm:t>
        <a:bodyPr/>
        <a:lstStyle/>
        <a:p>
          <a:endParaRPr lang="en-GB"/>
        </a:p>
      </dgm:t>
    </dgm:pt>
    <dgm:pt modelId="{AE72DAB3-EDF0-4293-88E1-4CF2D92C6E3F}">
      <dgm:prSet phldrT="[Text]"/>
      <dgm:spPr/>
      <dgm:t>
        <a:bodyPr/>
        <a:lstStyle/>
        <a:p>
          <a:r>
            <a:rPr lang="en-GB" b="1" dirty="0">
              <a:solidFill>
                <a:schemeClr val="bg1"/>
              </a:solidFill>
            </a:rPr>
            <a:t>You’ll also need to be</a:t>
          </a:r>
        </a:p>
      </dgm:t>
    </dgm:pt>
    <dgm:pt modelId="{1B72E632-E3C1-439D-A9B4-70F79757C89B}" type="parTrans" cxnId="{41EEE468-7C07-451E-B83C-C2418491D2D0}">
      <dgm:prSet/>
      <dgm:spPr/>
      <dgm:t>
        <a:bodyPr/>
        <a:lstStyle/>
        <a:p>
          <a:endParaRPr lang="en-GB"/>
        </a:p>
      </dgm:t>
    </dgm:pt>
    <dgm:pt modelId="{EC1C423E-4944-415C-94ED-FA65CCF5910F}" type="sibTrans" cxnId="{41EEE468-7C07-451E-B83C-C2418491D2D0}">
      <dgm:prSet/>
      <dgm:spPr/>
      <dgm:t>
        <a:bodyPr/>
        <a:lstStyle/>
        <a:p>
          <a:endParaRPr lang="en-GB"/>
        </a:p>
      </dgm:t>
    </dgm:pt>
    <dgm:pt modelId="{37B36E8A-06BD-416A-98B0-E0C86CC7AF84}" type="pres">
      <dgm:prSet presAssocID="{C8223F8C-AD24-47C1-B930-6155249E7C3B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1137D362-45C4-44F9-9755-41D431FDA5DC}" type="pres">
      <dgm:prSet presAssocID="{16A3C055-8D62-4DA6-BE57-52E3B4F05181}" presName="Accent1" presStyleCnt="0"/>
      <dgm:spPr/>
    </dgm:pt>
    <dgm:pt modelId="{C774C26F-F842-483C-9DB3-FA1EFC29425C}" type="pres">
      <dgm:prSet presAssocID="{16A3C055-8D62-4DA6-BE57-52E3B4F05181}" presName="Accent" presStyleLbl="node1" presStyleIdx="0" presStyleCnt="3" custLinFactNeighborX="-699" custLinFactNeighborY="806"/>
      <dgm:spPr/>
    </dgm:pt>
    <dgm:pt modelId="{A50899ED-2DBF-4FDC-8057-2DA95C8C8435}" type="pres">
      <dgm:prSet presAssocID="{16A3C055-8D62-4DA6-BE57-52E3B4F05181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</dgm:pt>
    <dgm:pt modelId="{0B6C1C58-F264-4FC9-930A-EB05A9CEB94A}" type="pres">
      <dgm:prSet presAssocID="{659F31BC-2C51-47FE-8F9E-75EEA45C7225}" presName="Accent2" presStyleCnt="0"/>
      <dgm:spPr/>
    </dgm:pt>
    <dgm:pt modelId="{612E34C8-1818-4702-AF27-94D22FCA4078}" type="pres">
      <dgm:prSet presAssocID="{659F31BC-2C51-47FE-8F9E-75EEA45C7225}" presName="Accent" presStyleLbl="node1" presStyleIdx="1" presStyleCnt="3"/>
      <dgm:spPr/>
    </dgm:pt>
    <dgm:pt modelId="{87D10894-11B5-4126-A5EE-A3AF7E75E10B}" type="pres">
      <dgm:prSet presAssocID="{659F31BC-2C51-47FE-8F9E-75EEA45C7225}" presName="Parent2" presStyleLbl="revTx" presStyleIdx="1" presStyleCnt="3" custScaleX="142728" custLinFactNeighborX="8058" custLinFactNeighborY="-20012">
        <dgm:presLayoutVars>
          <dgm:chMax val="1"/>
          <dgm:chPref val="1"/>
          <dgm:bulletEnabled val="1"/>
        </dgm:presLayoutVars>
      </dgm:prSet>
      <dgm:spPr/>
    </dgm:pt>
    <dgm:pt modelId="{E4146A5E-D1F6-4C3F-9E98-7BD3D140FD30}" type="pres">
      <dgm:prSet presAssocID="{AE72DAB3-EDF0-4293-88E1-4CF2D92C6E3F}" presName="Accent3" presStyleCnt="0"/>
      <dgm:spPr/>
    </dgm:pt>
    <dgm:pt modelId="{8E6A2BF3-E8BA-45CC-BE39-714E6F5E4D84}" type="pres">
      <dgm:prSet presAssocID="{AE72DAB3-EDF0-4293-88E1-4CF2D92C6E3F}" presName="Accent" presStyleLbl="node1" presStyleIdx="2" presStyleCnt="3"/>
      <dgm:spPr/>
    </dgm:pt>
    <dgm:pt modelId="{A678E8DF-517F-43EA-9B9E-25655BED861D}" type="pres">
      <dgm:prSet presAssocID="{AE72DAB3-EDF0-4293-88E1-4CF2D92C6E3F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</dgm:pt>
  </dgm:ptLst>
  <dgm:cxnLst>
    <dgm:cxn modelId="{BC31D061-CB88-4C37-B28B-A92AA3C43D91}" type="presOf" srcId="{16A3C055-8D62-4DA6-BE57-52E3B4F05181}" destId="{A50899ED-2DBF-4FDC-8057-2DA95C8C8435}" srcOrd="0" destOrd="0" presId="urn:microsoft.com/office/officeart/2009/layout/CircleArrowProcess"/>
    <dgm:cxn modelId="{41EEE468-7C07-451E-B83C-C2418491D2D0}" srcId="{C8223F8C-AD24-47C1-B930-6155249E7C3B}" destId="{AE72DAB3-EDF0-4293-88E1-4CF2D92C6E3F}" srcOrd="2" destOrd="0" parTransId="{1B72E632-E3C1-439D-A9B4-70F79757C89B}" sibTransId="{EC1C423E-4944-415C-94ED-FA65CCF5910F}"/>
    <dgm:cxn modelId="{DB8BC76E-9CB2-4AFD-A1C3-4F46D6465F36}" srcId="{C8223F8C-AD24-47C1-B930-6155249E7C3B}" destId="{659F31BC-2C51-47FE-8F9E-75EEA45C7225}" srcOrd="1" destOrd="0" parTransId="{0AB1201D-1688-46C7-8B5A-1210777976CD}" sibTransId="{F0C2135F-F3C1-4C05-83FA-D7B1362B18A0}"/>
    <dgm:cxn modelId="{34D914B9-8028-405F-8EE7-192690040FDC}" type="presOf" srcId="{C8223F8C-AD24-47C1-B930-6155249E7C3B}" destId="{37B36E8A-06BD-416A-98B0-E0C86CC7AF84}" srcOrd="0" destOrd="0" presId="urn:microsoft.com/office/officeart/2009/layout/CircleArrowProcess"/>
    <dgm:cxn modelId="{DB00EBBD-ACF7-48C0-8CF1-F1E3AAB8A983}" type="presOf" srcId="{AE72DAB3-EDF0-4293-88E1-4CF2D92C6E3F}" destId="{A678E8DF-517F-43EA-9B9E-25655BED861D}" srcOrd="0" destOrd="0" presId="urn:microsoft.com/office/officeart/2009/layout/CircleArrowProcess"/>
    <dgm:cxn modelId="{BF183BCB-6484-4F95-ABD5-3F036993D2C1}" srcId="{C8223F8C-AD24-47C1-B930-6155249E7C3B}" destId="{16A3C055-8D62-4DA6-BE57-52E3B4F05181}" srcOrd="0" destOrd="0" parTransId="{8D81CC71-14BF-4ECF-ADEF-CEFD5D07776B}" sibTransId="{0FEEF95B-6B20-475A-85CC-DC3D272716F7}"/>
    <dgm:cxn modelId="{02C68AE5-FF33-47F5-8805-CA4D7B7CCE72}" type="presOf" srcId="{659F31BC-2C51-47FE-8F9E-75EEA45C7225}" destId="{87D10894-11B5-4126-A5EE-A3AF7E75E10B}" srcOrd="0" destOrd="0" presId="urn:microsoft.com/office/officeart/2009/layout/CircleArrowProcess"/>
    <dgm:cxn modelId="{A5532244-546A-4C79-A1BD-47455DB5D48B}" type="presParOf" srcId="{37B36E8A-06BD-416A-98B0-E0C86CC7AF84}" destId="{1137D362-45C4-44F9-9755-41D431FDA5DC}" srcOrd="0" destOrd="0" presId="urn:microsoft.com/office/officeart/2009/layout/CircleArrowProcess"/>
    <dgm:cxn modelId="{C42ACB35-12F7-431E-B0BC-5CBB0C27ED91}" type="presParOf" srcId="{1137D362-45C4-44F9-9755-41D431FDA5DC}" destId="{C774C26F-F842-483C-9DB3-FA1EFC29425C}" srcOrd="0" destOrd="0" presId="urn:microsoft.com/office/officeart/2009/layout/CircleArrowProcess"/>
    <dgm:cxn modelId="{B6BEC44B-C560-4146-80A9-F6E1136A0A1C}" type="presParOf" srcId="{37B36E8A-06BD-416A-98B0-E0C86CC7AF84}" destId="{A50899ED-2DBF-4FDC-8057-2DA95C8C8435}" srcOrd="1" destOrd="0" presId="urn:microsoft.com/office/officeart/2009/layout/CircleArrowProcess"/>
    <dgm:cxn modelId="{9C1DA047-733B-4269-8805-661EF10AEA6F}" type="presParOf" srcId="{37B36E8A-06BD-416A-98B0-E0C86CC7AF84}" destId="{0B6C1C58-F264-4FC9-930A-EB05A9CEB94A}" srcOrd="2" destOrd="0" presId="urn:microsoft.com/office/officeart/2009/layout/CircleArrowProcess"/>
    <dgm:cxn modelId="{BDB01332-AA74-449E-8627-6852BFBBCE41}" type="presParOf" srcId="{0B6C1C58-F264-4FC9-930A-EB05A9CEB94A}" destId="{612E34C8-1818-4702-AF27-94D22FCA4078}" srcOrd="0" destOrd="0" presId="urn:microsoft.com/office/officeart/2009/layout/CircleArrowProcess"/>
    <dgm:cxn modelId="{B61E6E08-2A2D-4521-97FB-142FF0546218}" type="presParOf" srcId="{37B36E8A-06BD-416A-98B0-E0C86CC7AF84}" destId="{87D10894-11B5-4126-A5EE-A3AF7E75E10B}" srcOrd="3" destOrd="0" presId="urn:microsoft.com/office/officeart/2009/layout/CircleArrowProcess"/>
    <dgm:cxn modelId="{F2A57AFD-BFF3-4C34-B6E7-25195A5F7C1F}" type="presParOf" srcId="{37B36E8A-06BD-416A-98B0-E0C86CC7AF84}" destId="{E4146A5E-D1F6-4C3F-9E98-7BD3D140FD30}" srcOrd="4" destOrd="0" presId="urn:microsoft.com/office/officeart/2009/layout/CircleArrowProcess"/>
    <dgm:cxn modelId="{772BCD51-B636-4B71-A47C-71B309A07FFE}" type="presParOf" srcId="{E4146A5E-D1F6-4C3F-9E98-7BD3D140FD30}" destId="{8E6A2BF3-E8BA-45CC-BE39-714E6F5E4D84}" srcOrd="0" destOrd="0" presId="urn:microsoft.com/office/officeart/2009/layout/CircleArrowProcess"/>
    <dgm:cxn modelId="{E8C58A78-0786-4CDB-BBCF-AB4437FC5ED7}" type="presParOf" srcId="{37B36E8A-06BD-416A-98B0-E0C86CC7AF84}" destId="{A678E8DF-517F-43EA-9B9E-25655BED861D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8223F8C-AD24-47C1-B930-6155249E7C3B}" type="doc">
      <dgm:prSet loTypeId="urn:microsoft.com/office/officeart/2009/layout/CircleArrowProcess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16A3C055-8D62-4DA6-BE57-52E3B4F05181}">
      <dgm:prSet phldrT="[Text]" custT="1"/>
      <dgm:spPr/>
      <dgm:t>
        <a:bodyPr/>
        <a:lstStyle/>
        <a:p>
          <a:r>
            <a:rPr lang="en-GB" sz="1800" b="1" dirty="0">
              <a:solidFill>
                <a:schemeClr val="bg1"/>
              </a:solidFill>
            </a:rPr>
            <a:t>Working Life</a:t>
          </a:r>
        </a:p>
      </dgm:t>
    </dgm:pt>
    <dgm:pt modelId="{8D81CC71-14BF-4ECF-ADEF-CEFD5D07776B}" type="parTrans" cxnId="{BF183BCB-6484-4F95-ABD5-3F036993D2C1}">
      <dgm:prSet/>
      <dgm:spPr/>
      <dgm:t>
        <a:bodyPr/>
        <a:lstStyle/>
        <a:p>
          <a:endParaRPr lang="en-GB"/>
        </a:p>
      </dgm:t>
    </dgm:pt>
    <dgm:pt modelId="{0FEEF95B-6B20-475A-85CC-DC3D272716F7}" type="sibTrans" cxnId="{BF183BCB-6484-4F95-ABD5-3F036993D2C1}">
      <dgm:prSet/>
      <dgm:spPr/>
      <dgm:t>
        <a:bodyPr/>
        <a:lstStyle/>
        <a:p>
          <a:endParaRPr lang="en-GB"/>
        </a:p>
      </dgm:t>
    </dgm:pt>
    <dgm:pt modelId="{659F31BC-2C51-47FE-8F9E-75EEA45C7225}">
      <dgm:prSet phldrT="[Text]" custT="1"/>
      <dgm:spPr/>
      <dgm:t>
        <a:bodyPr/>
        <a:lstStyle/>
        <a:p>
          <a:r>
            <a:rPr lang="en-GB" sz="1800" b="1" dirty="0">
              <a:solidFill>
                <a:schemeClr val="bg1"/>
              </a:solidFill>
            </a:rPr>
            <a:t>Training &amp; Development</a:t>
          </a:r>
        </a:p>
      </dgm:t>
    </dgm:pt>
    <dgm:pt modelId="{0AB1201D-1688-46C7-8B5A-1210777976CD}" type="parTrans" cxnId="{DB8BC76E-9CB2-4AFD-A1C3-4F46D6465F36}">
      <dgm:prSet/>
      <dgm:spPr/>
      <dgm:t>
        <a:bodyPr/>
        <a:lstStyle/>
        <a:p>
          <a:endParaRPr lang="en-GB"/>
        </a:p>
      </dgm:t>
    </dgm:pt>
    <dgm:pt modelId="{F0C2135F-F3C1-4C05-83FA-D7B1362B18A0}" type="sibTrans" cxnId="{DB8BC76E-9CB2-4AFD-A1C3-4F46D6465F36}">
      <dgm:prSet/>
      <dgm:spPr/>
      <dgm:t>
        <a:bodyPr/>
        <a:lstStyle/>
        <a:p>
          <a:endParaRPr lang="en-GB"/>
        </a:p>
      </dgm:t>
    </dgm:pt>
    <dgm:pt modelId="{AE72DAB3-EDF0-4293-88E1-4CF2D92C6E3F}">
      <dgm:prSet phldrT="[Text]"/>
      <dgm:spPr/>
      <dgm:t>
        <a:bodyPr/>
        <a:lstStyle/>
        <a:p>
          <a:r>
            <a:rPr lang="en-GB" b="1" dirty="0">
              <a:solidFill>
                <a:schemeClr val="bg1"/>
              </a:solidFill>
            </a:rPr>
            <a:t>Pay &amp; Benefits</a:t>
          </a:r>
        </a:p>
      </dgm:t>
    </dgm:pt>
    <dgm:pt modelId="{1B72E632-E3C1-439D-A9B4-70F79757C89B}" type="parTrans" cxnId="{41EEE468-7C07-451E-B83C-C2418491D2D0}">
      <dgm:prSet/>
      <dgm:spPr/>
      <dgm:t>
        <a:bodyPr/>
        <a:lstStyle/>
        <a:p>
          <a:endParaRPr lang="en-GB"/>
        </a:p>
      </dgm:t>
    </dgm:pt>
    <dgm:pt modelId="{EC1C423E-4944-415C-94ED-FA65CCF5910F}" type="sibTrans" cxnId="{41EEE468-7C07-451E-B83C-C2418491D2D0}">
      <dgm:prSet/>
      <dgm:spPr/>
      <dgm:t>
        <a:bodyPr/>
        <a:lstStyle/>
        <a:p>
          <a:endParaRPr lang="en-GB"/>
        </a:p>
      </dgm:t>
    </dgm:pt>
    <dgm:pt modelId="{37B36E8A-06BD-416A-98B0-E0C86CC7AF84}" type="pres">
      <dgm:prSet presAssocID="{C8223F8C-AD24-47C1-B930-6155249E7C3B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1137D362-45C4-44F9-9755-41D431FDA5DC}" type="pres">
      <dgm:prSet presAssocID="{16A3C055-8D62-4DA6-BE57-52E3B4F05181}" presName="Accent1" presStyleCnt="0"/>
      <dgm:spPr/>
    </dgm:pt>
    <dgm:pt modelId="{C774C26F-F842-483C-9DB3-FA1EFC29425C}" type="pres">
      <dgm:prSet presAssocID="{16A3C055-8D62-4DA6-BE57-52E3B4F05181}" presName="Accent" presStyleLbl="node1" presStyleIdx="0" presStyleCnt="3" custLinFactNeighborX="-699" custLinFactNeighborY="806"/>
      <dgm:spPr/>
    </dgm:pt>
    <dgm:pt modelId="{A50899ED-2DBF-4FDC-8057-2DA95C8C8435}" type="pres">
      <dgm:prSet presAssocID="{16A3C055-8D62-4DA6-BE57-52E3B4F05181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</dgm:pt>
    <dgm:pt modelId="{0B6C1C58-F264-4FC9-930A-EB05A9CEB94A}" type="pres">
      <dgm:prSet presAssocID="{659F31BC-2C51-47FE-8F9E-75EEA45C7225}" presName="Accent2" presStyleCnt="0"/>
      <dgm:spPr/>
    </dgm:pt>
    <dgm:pt modelId="{612E34C8-1818-4702-AF27-94D22FCA4078}" type="pres">
      <dgm:prSet presAssocID="{659F31BC-2C51-47FE-8F9E-75EEA45C7225}" presName="Accent" presStyleLbl="node1" presStyleIdx="1" presStyleCnt="3"/>
      <dgm:spPr/>
    </dgm:pt>
    <dgm:pt modelId="{87D10894-11B5-4126-A5EE-A3AF7E75E10B}" type="pres">
      <dgm:prSet presAssocID="{659F31BC-2C51-47FE-8F9E-75EEA45C7225}" presName="Parent2" presStyleLbl="revTx" presStyleIdx="1" presStyleCnt="3" custScaleX="142728" custLinFactNeighborX="4510" custLinFactNeighborY="-10322">
        <dgm:presLayoutVars>
          <dgm:chMax val="1"/>
          <dgm:chPref val="1"/>
          <dgm:bulletEnabled val="1"/>
        </dgm:presLayoutVars>
      </dgm:prSet>
      <dgm:spPr/>
    </dgm:pt>
    <dgm:pt modelId="{E4146A5E-D1F6-4C3F-9E98-7BD3D140FD30}" type="pres">
      <dgm:prSet presAssocID="{AE72DAB3-EDF0-4293-88E1-4CF2D92C6E3F}" presName="Accent3" presStyleCnt="0"/>
      <dgm:spPr/>
    </dgm:pt>
    <dgm:pt modelId="{8E6A2BF3-E8BA-45CC-BE39-714E6F5E4D84}" type="pres">
      <dgm:prSet presAssocID="{AE72DAB3-EDF0-4293-88E1-4CF2D92C6E3F}" presName="Accent" presStyleLbl="node1" presStyleIdx="2" presStyleCnt="3"/>
      <dgm:spPr/>
    </dgm:pt>
    <dgm:pt modelId="{A678E8DF-517F-43EA-9B9E-25655BED861D}" type="pres">
      <dgm:prSet presAssocID="{AE72DAB3-EDF0-4293-88E1-4CF2D92C6E3F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</dgm:pt>
  </dgm:ptLst>
  <dgm:cxnLst>
    <dgm:cxn modelId="{7A25EC10-62C7-42DD-9796-C9993D8F4249}" type="presOf" srcId="{659F31BC-2C51-47FE-8F9E-75EEA45C7225}" destId="{87D10894-11B5-4126-A5EE-A3AF7E75E10B}" srcOrd="0" destOrd="0" presId="urn:microsoft.com/office/officeart/2009/layout/CircleArrowProcess"/>
    <dgm:cxn modelId="{41EEE468-7C07-451E-B83C-C2418491D2D0}" srcId="{C8223F8C-AD24-47C1-B930-6155249E7C3B}" destId="{AE72DAB3-EDF0-4293-88E1-4CF2D92C6E3F}" srcOrd="2" destOrd="0" parTransId="{1B72E632-E3C1-439D-A9B4-70F79757C89B}" sibTransId="{EC1C423E-4944-415C-94ED-FA65CCF5910F}"/>
    <dgm:cxn modelId="{DB8BC76E-9CB2-4AFD-A1C3-4F46D6465F36}" srcId="{C8223F8C-AD24-47C1-B930-6155249E7C3B}" destId="{659F31BC-2C51-47FE-8F9E-75EEA45C7225}" srcOrd="1" destOrd="0" parTransId="{0AB1201D-1688-46C7-8B5A-1210777976CD}" sibTransId="{F0C2135F-F3C1-4C05-83FA-D7B1362B18A0}"/>
    <dgm:cxn modelId="{D106EC8E-83DE-4B9A-8EF3-EF8D334E0C9F}" type="presOf" srcId="{C8223F8C-AD24-47C1-B930-6155249E7C3B}" destId="{37B36E8A-06BD-416A-98B0-E0C86CC7AF84}" srcOrd="0" destOrd="0" presId="urn:microsoft.com/office/officeart/2009/layout/CircleArrowProcess"/>
    <dgm:cxn modelId="{BF183BCB-6484-4F95-ABD5-3F036993D2C1}" srcId="{C8223F8C-AD24-47C1-B930-6155249E7C3B}" destId="{16A3C055-8D62-4DA6-BE57-52E3B4F05181}" srcOrd="0" destOrd="0" parTransId="{8D81CC71-14BF-4ECF-ADEF-CEFD5D07776B}" sibTransId="{0FEEF95B-6B20-475A-85CC-DC3D272716F7}"/>
    <dgm:cxn modelId="{B89696D6-F3CA-4701-8EC9-6316B3805943}" type="presOf" srcId="{16A3C055-8D62-4DA6-BE57-52E3B4F05181}" destId="{A50899ED-2DBF-4FDC-8057-2DA95C8C8435}" srcOrd="0" destOrd="0" presId="urn:microsoft.com/office/officeart/2009/layout/CircleArrowProcess"/>
    <dgm:cxn modelId="{B83CAEDC-EDE7-495E-89B6-B21153A84CB1}" type="presOf" srcId="{AE72DAB3-EDF0-4293-88E1-4CF2D92C6E3F}" destId="{A678E8DF-517F-43EA-9B9E-25655BED861D}" srcOrd="0" destOrd="0" presId="urn:microsoft.com/office/officeart/2009/layout/CircleArrowProcess"/>
    <dgm:cxn modelId="{3225A087-727C-453A-9127-4BBBE5AD8AA7}" type="presParOf" srcId="{37B36E8A-06BD-416A-98B0-E0C86CC7AF84}" destId="{1137D362-45C4-44F9-9755-41D431FDA5DC}" srcOrd="0" destOrd="0" presId="urn:microsoft.com/office/officeart/2009/layout/CircleArrowProcess"/>
    <dgm:cxn modelId="{18EDA6C2-AC7F-47A7-883A-48B660BACB0A}" type="presParOf" srcId="{1137D362-45C4-44F9-9755-41D431FDA5DC}" destId="{C774C26F-F842-483C-9DB3-FA1EFC29425C}" srcOrd="0" destOrd="0" presId="urn:microsoft.com/office/officeart/2009/layout/CircleArrowProcess"/>
    <dgm:cxn modelId="{60506A07-BCB8-4EDA-BBCB-5EFF046B199A}" type="presParOf" srcId="{37B36E8A-06BD-416A-98B0-E0C86CC7AF84}" destId="{A50899ED-2DBF-4FDC-8057-2DA95C8C8435}" srcOrd="1" destOrd="0" presId="urn:microsoft.com/office/officeart/2009/layout/CircleArrowProcess"/>
    <dgm:cxn modelId="{C279437E-1387-4608-9282-425B4DC64680}" type="presParOf" srcId="{37B36E8A-06BD-416A-98B0-E0C86CC7AF84}" destId="{0B6C1C58-F264-4FC9-930A-EB05A9CEB94A}" srcOrd="2" destOrd="0" presId="urn:microsoft.com/office/officeart/2009/layout/CircleArrowProcess"/>
    <dgm:cxn modelId="{A83ED654-4345-43B5-B518-D6D18DCE0E86}" type="presParOf" srcId="{0B6C1C58-F264-4FC9-930A-EB05A9CEB94A}" destId="{612E34C8-1818-4702-AF27-94D22FCA4078}" srcOrd="0" destOrd="0" presId="urn:microsoft.com/office/officeart/2009/layout/CircleArrowProcess"/>
    <dgm:cxn modelId="{6F842FBE-7D44-4FA7-A146-64D3F6E40F20}" type="presParOf" srcId="{37B36E8A-06BD-416A-98B0-E0C86CC7AF84}" destId="{87D10894-11B5-4126-A5EE-A3AF7E75E10B}" srcOrd="3" destOrd="0" presId="urn:microsoft.com/office/officeart/2009/layout/CircleArrowProcess"/>
    <dgm:cxn modelId="{649AB501-1DF5-4FB0-B94A-09EB12353345}" type="presParOf" srcId="{37B36E8A-06BD-416A-98B0-E0C86CC7AF84}" destId="{E4146A5E-D1F6-4C3F-9E98-7BD3D140FD30}" srcOrd="4" destOrd="0" presId="urn:microsoft.com/office/officeart/2009/layout/CircleArrowProcess"/>
    <dgm:cxn modelId="{B8A6F99F-BF8C-40B4-8D71-0B059896DA0C}" type="presParOf" srcId="{E4146A5E-D1F6-4C3F-9E98-7BD3D140FD30}" destId="{8E6A2BF3-E8BA-45CC-BE39-714E6F5E4D84}" srcOrd="0" destOrd="0" presId="urn:microsoft.com/office/officeart/2009/layout/CircleArrowProcess"/>
    <dgm:cxn modelId="{65203A05-C250-4CEE-B966-9FF724294C05}" type="presParOf" srcId="{37B36E8A-06BD-416A-98B0-E0C86CC7AF84}" destId="{A678E8DF-517F-43EA-9B9E-25655BED861D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74C26F-F842-483C-9DB3-FA1EFC29425C}">
      <dsp:nvSpPr>
        <dsp:cNvPr id="0" name=""/>
        <dsp:cNvSpPr/>
      </dsp:nvSpPr>
      <dsp:spPr>
        <a:xfrm>
          <a:off x="2327922" y="15768"/>
          <a:ext cx="1956111" cy="1956409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0899ED-2DBF-4FDC-8057-2DA95C8C8435}">
      <dsp:nvSpPr>
        <dsp:cNvPr id="0" name=""/>
        <dsp:cNvSpPr/>
      </dsp:nvSpPr>
      <dsp:spPr>
        <a:xfrm>
          <a:off x="2773960" y="706323"/>
          <a:ext cx="1086973" cy="543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solidFill>
                <a:schemeClr val="bg1"/>
              </a:solidFill>
            </a:rPr>
            <a:t>Education &amp; Training</a:t>
          </a:r>
        </a:p>
      </dsp:txBody>
      <dsp:txXfrm>
        <a:off x="2773960" y="706323"/>
        <a:ext cx="1086973" cy="543356"/>
      </dsp:txXfrm>
    </dsp:sp>
    <dsp:sp modelId="{612E34C8-1818-4702-AF27-94D22FCA4078}">
      <dsp:nvSpPr>
        <dsp:cNvPr id="0" name=""/>
        <dsp:cNvSpPr/>
      </dsp:nvSpPr>
      <dsp:spPr>
        <a:xfrm>
          <a:off x="1798292" y="1124102"/>
          <a:ext cx="1956111" cy="1956409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D10894-11B5-4126-A5EE-A3AF7E75E10B}">
      <dsp:nvSpPr>
        <dsp:cNvPr id="0" name=""/>
        <dsp:cNvSpPr/>
      </dsp:nvSpPr>
      <dsp:spPr>
        <a:xfrm>
          <a:off x="2088228" y="1728191"/>
          <a:ext cx="1551415" cy="543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solidFill>
                <a:schemeClr val="bg1"/>
              </a:solidFill>
            </a:rPr>
            <a:t>Skills &amp; Personal Characteristics</a:t>
          </a:r>
        </a:p>
      </dsp:txBody>
      <dsp:txXfrm>
        <a:off x="2088228" y="1728191"/>
        <a:ext cx="1551415" cy="543356"/>
      </dsp:txXfrm>
    </dsp:sp>
    <dsp:sp modelId="{8E6A2BF3-E8BA-45CC-BE39-714E6F5E4D84}">
      <dsp:nvSpPr>
        <dsp:cNvPr id="0" name=""/>
        <dsp:cNvSpPr/>
      </dsp:nvSpPr>
      <dsp:spPr>
        <a:xfrm>
          <a:off x="2480819" y="2382723"/>
          <a:ext cx="1680603" cy="1681276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78E8DF-517F-43EA-9B9E-25655BED861D}">
      <dsp:nvSpPr>
        <dsp:cNvPr id="0" name=""/>
        <dsp:cNvSpPr/>
      </dsp:nvSpPr>
      <dsp:spPr>
        <a:xfrm>
          <a:off x="2776532" y="2969158"/>
          <a:ext cx="1086973" cy="543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solidFill>
                <a:schemeClr val="bg1"/>
              </a:solidFill>
            </a:rPr>
            <a:t>You’ll also need to be</a:t>
          </a:r>
        </a:p>
      </dsp:txBody>
      <dsp:txXfrm>
        <a:off x="2776532" y="2969158"/>
        <a:ext cx="1086973" cy="5433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74C26F-F842-483C-9DB3-FA1EFC29425C}">
      <dsp:nvSpPr>
        <dsp:cNvPr id="0" name=""/>
        <dsp:cNvSpPr/>
      </dsp:nvSpPr>
      <dsp:spPr>
        <a:xfrm>
          <a:off x="2292390" y="16546"/>
          <a:ext cx="2052636" cy="2052948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0899ED-2DBF-4FDC-8057-2DA95C8C8435}">
      <dsp:nvSpPr>
        <dsp:cNvPr id="0" name=""/>
        <dsp:cNvSpPr/>
      </dsp:nvSpPr>
      <dsp:spPr>
        <a:xfrm>
          <a:off x="2760438" y="741176"/>
          <a:ext cx="1140610" cy="5701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solidFill>
                <a:schemeClr val="bg1"/>
              </a:solidFill>
            </a:rPr>
            <a:t>Working Life</a:t>
          </a:r>
        </a:p>
      </dsp:txBody>
      <dsp:txXfrm>
        <a:off x="2760438" y="741176"/>
        <a:ext cx="1140610" cy="570168"/>
      </dsp:txXfrm>
    </dsp:sp>
    <dsp:sp modelId="{612E34C8-1818-4702-AF27-94D22FCA4078}">
      <dsp:nvSpPr>
        <dsp:cNvPr id="0" name=""/>
        <dsp:cNvSpPr/>
      </dsp:nvSpPr>
      <dsp:spPr>
        <a:xfrm>
          <a:off x="1736625" y="1179571"/>
          <a:ext cx="2052636" cy="2052948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D10894-11B5-4126-A5EE-A3AF7E75E10B}">
      <dsp:nvSpPr>
        <dsp:cNvPr id="0" name=""/>
        <dsp:cNvSpPr/>
      </dsp:nvSpPr>
      <dsp:spPr>
        <a:xfrm>
          <a:off x="2000400" y="1868718"/>
          <a:ext cx="1627970" cy="5701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solidFill>
                <a:schemeClr val="bg1"/>
              </a:solidFill>
            </a:rPr>
            <a:t>Training &amp; Development</a:t>
          </a:r>
        </a:p>
      </dsp:txBody>
      <dsp:txXfrm>
        <a:off x="2000400" y="1868718"/>
        <a:ext cx="1627970" cy="570168"/>
      </dsp:txXfrm>
    </dsp:sp>
    <dsp:sp modelId="{8E6A2BF3-E8BA-45CC-BE39-714E6F5E4D84}">
      <dsp:nvSpPr>
        <dsp:cNvPr id="0" name=""/>
        <dsp:cNvSpPr/>
      </dsp:nvSpPr>
      <dsp:spPr>
        <a:xfrm>
          <a:off x="2452831" y="2500298"/>
          <a:ext cx="1763532" cy="1764239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78E8DF-517F-43EA-9B9E-25655BED861D}">
      <dsp:nvSpPr>
        <dsp:cNvPr id="0" name=""/>
        <dsp:cNvSpPr/>
      </dsp:nvSpPr>
      <dsp:spPr>
        <a:xfrm>
          <a:off x="2763136" y="3115671"/>
          <a:ext cx="1140610" cy="5701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1" kern="1200" dirty="0">
              <a:solidFill>
                <a:schemeClr val="bg1"/>
              </a:solidFill>
            </a:rPr>
            <a:t>Pay &amp; Benefits</a:t>
          </a:r>
        </a:p>
      </dsp:txBody>
      <dsp:txXfrm>
        <a:off x="2763136" y="3115671"/>
        <a:ext cx="1140610" cy="5701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876FA-D4D2-4715-8B78-09D9710D07E4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6D341-D689-464E-A5A5-BADA7324AF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665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876FA-D4D2-4715-8B78-09D9710D07E4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6D341-D689-464E-A5A5-BADA7324AF2C}" type="slidenum">
              <a:rPr lang="en-GB" smtClean="0"/>
              <a:t>‹#›</a:t>
            </a:fld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image3.png" descr="image3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732240" y="123478"/>
            <a:ext cx="2310386" cy="84374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784226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3568" y="267494"/>
            <a:ext cx="7772400" cy="1101725"/>
          </a:xfrm>
        </p:spPr>
        <p:txBody>
          <a:bodyPr>
            <a:normAutofit/>
          </a:bodyPr>
          <a:lstStyle/>
          <a:p>
            <a:r>
              <a:rPr lang="en-GB" sz="2800"/>
              <a:t>Admin roles checklist</a:t>
            </a:r>
            <a:endParaRPr lang="en-GB" sz="2800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732919814"/>
              </p:ext>
            </p:extLst>
          </p:nvPr>
        </p:nvGraphicFramePr>
        <p:xfrm>
          <a:off x="-1332656" y="62753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852008" y="1484957"/>
            <a:ext cx="439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good basic education or </a:t>
            </a:r>
            <a:r>
              <a:rPr lang="en-GB" sz="1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English GCSE </a:t>
            </a:r>
            <a:endParaRPr lang="en-GB" sz="1200" dirty="0">
              <a:ln>
                <a:solidFill>
                  <a:schemeClr val="bg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03848" y="1987555"/>
            <a:ext cx="49253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good keyboard / IT skills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good time management skills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ability to problem solve and multitask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good communication, listening and interpersonal skills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able to follow instructions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able to work in a team but use your own initiative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017576" y="3587993"/>
            <a:ext cx="34563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enthusiastic and diplomatic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patient, compassionate and sensitive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calm under pressure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reliable, punctual, flexible, conscientious </a:t>
            </a:r>
          </a:p>
        </p:txBody>
      </p:sp>
      <p:sp>
        <p:nvSpPr>
          <p:cNvPr id="13" name="Right Arrow 6">
            <a:extLst>
              <a:ext uri="{FF2B5EF4-FFF2-40B4-BE49-F238E27FC236}">
                <a16:creationId xmlns:a16="http://schemas.microsoft.com/office/drawing/2014/main" id="{725BB03E-C615-40C3-9579-E92B319C8549}"/>
              </a:ext>
            </a:extLst>
          </p:cNvPr>
          <p:cNvSpPr/>
          <p:nvPr/>
        </p:nvSpPr>
        <p:spPr>
          <a:xfrm>
            <a:off x="2915816" y="1497364"/>
            <a:ext cx="864096" cy="216024"/>
          </a:xfrm>
          <a:prstGeom prst="right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ight Arrow 7">
            <a:extLst>
              <a:ext uri="{FF2B5EF4-FFF2-40B4-BE49-F238E27FC236}">
                <a16:creationId xmlns:a16="http://schemas.microsoft.com/office/drawing/2014/main" id="{DD20CA99-DF42-4D06-8637-898FDC7B1FE6}"/>
              </a:ext>
            </a:extLst>
          </p:cNvPr>
          <p:cNvSpPr/>
          <p:nvPr/>
        </p:nvSpPr>
        <p:spPr>
          <a:xfrm>
            <a:off x="2339752" y="2676873"/>
            <a:ext cx="864096" cy="216024"/>
          </a:xfrm>
          <a:prstGeom prst="rightArrow">
            <a:avLst/>
          </a:prstGeom>
          <a:solidFill>
            <a:srgbClr val="1CF821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ight Arrow 8">
            <a:extLst>
              <a:ext uri="{FF2B5EF4-FFF2-40B4-BE49-F238E27FC236}">
                <a16:creationId xmlns:a16="http://schemas.microsoft.com/office/drawing/2014/main" id="{87365EBC-C4F5-4675-B197-EDA461C10655}"/>
              </a:ext>
            </a:extLst>
          </p:cNvPr>
          <p:cNvSpPr/>
          <p:nvPr/>
        </p:nvSpPr>
        <p:spPr>
          <a:xfrm>
            <a:off x="2993831" y="3934671"/>
            <a:ext cx="864096" cy="216024"/>
          </a:xfrm>
          <a:prstGeom prst="right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889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3568" y="-27714"/>
            <a:ext cx="7772400" cy="1101725"/>
          </a:xfrm>
        </p:spPr>
        <p:txBody>
          <a:bodyPr>
            <a:normAutofit/>
          </a:bodyPr>
          <a:lstStyle/>
          <a:p>
            <a:r>
              <a:rPr lang="en-GB" sz="2800" dirty="0"/>
              <a:t>Admin roles factsheet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377181323"/>
              </p:ext>
            </p:extLst>
          </p:nvPr>
        </p:nvGraphicFramePr>
        <p:xfrm>
          <a:off x="-1764704" y="339502"/>
          <a:ext cx="6096000" cy="42645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347864" y="820282"/>
            <a:ext cx="5630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/>
                </a:solidFill>
              </a:rPr>
              <a:t>You'll work under the guidance of an experienced professional such as a nurse or an admin team leader and your job will vary depending on where you're based.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/>
                </a:solidFill>
              </a:rPr>
              <a:t>You may </a:t>
            </a:r>
            <a:r>
              <a:rPr lang="en-GB" sz="12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deal with telephone queries, checking clerical and patient information, data entry, storage of data, undertake surveys or audits.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You may be required to communicate information, verbally and/or in writing, and organise your own daily work tasks </a:t>
            </a:r>
            <a:r>
              <a:rPr lang="en-GB" sz="1200" dirty="0">
                <a:solidFill>
                  <a:schemeClr val="bg1"/>
                </a:solidFill>
              </a:rPr>
              <a:t> </a:t>
            </a:r>
            <a:endParaRPr lang="en-GB" sz="1200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15816" y="2124418"/>
            <a:ext cx="58465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There are no formal training courses/programmes but all administrative staff will have an induction course which generally covers information about the hospital, health and safety, lifting techniques etc.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Further training is given on the job. With experience and further training, there are opportunities to progress to a wide variety of administrative roles within the NHS.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These roles will require more responsibility and you might have the opportunity to take on managerial responsibilities for an admin team.</a:t>
            </a:r>
            <a:r>
              <a:rPr lang="en-GB" sz="12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635896" y="3699825"/>
            <a:ext cx="51264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/>
                </a:solidFill>
              </a:rPr>
              <a:t>Admin staff working in the NHS will work a standard week of 37.5 hours . These are usually performed Mon-Fri.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/>
                </a:solidFill>
              </a:rPr>
              <a:t>It is unlikely that you will be required to perform shift work.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/>
                </a:solidFill>
              </a:rPr>
              <a:t>You will be paid on the Agenda for Change pay system, typically starting on a band 2 (£18,546 - £19,918).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/>
                </a:solidFill>
              </a:rPr>
              <a:t>You’ll also have access to the generous NHS pension scheme and health service discounts, as well as 27 days of annual leave plus bank holidays.</a:t>
            </a:r>
            <a:endParaRPr lang="en-GB" sz="1200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3" name="Right Arrow 6">
            <a:extLst>
              <a:ext uri="{FF2B5EF4-FFF2-40B4-BE49-F238E27FC236}">
                <a16:creationId xmlns:a16="http://schemas.microsoft.com/office/drawing/2014/main" id="{991E5A1B-95BA-4456-8B21-ECAF9A15865B}"/>
              </a:ext>
            </a:extLst>
          </p:cNvPr>
          <p:cNvSpPr/>
          <p:nvPr/>
        </p:nvSpPr>
        <p:spPr>
          <a:xfrm>
            <a:off x="2531498" y="1204423"/>
            <a:ext cx="864096" cy="216024"/>
          </a:xfrm>
          <a:prstGeom prst="right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ight Arrow 7">
            <a:extLst>
              <a:ext uri="{FF2B5EF4-FFF2-40B4-BE49-F238E27FC236}">
                <a16:creationId xmlns:a16="http://schemas.microsoft.com/office/drawing/2014/main" id="{303CD63B-2AEF-4F2E-AD66-7B6FDC566FB3}"/>
              </a:ext>
            </a:extLst>
          </p:cNvPr>
          <p:cNvSpPr/>
          <p:nvPr/>
        </p:nvSpPr>
        <p:spPr>
          <a:xfrm>
            <a:off x="1979712" y="2514989"/>
            <a:ext cx="864096" cy="216024"/>
          </a:xfrm>
          <a:prstGeom prst="rightArrow">
            <a:avLst/>
          </a:prstGeom>
          <a:solidFill>
            <a:srgbClr val="1CF821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ight Arrow 8">
            <a:extLst>
              <a:ext uri="{FF2B5EF4-FFF2-40B4-BE49-F238E27FC236}">
                <a16:creationId xmlns:a16="http://schemas.microsoft.com/office/drawing/2014/main" id="{0CF95F64-0A83-4902-B328-6B71E65E13A3}"/>
              </a:ext>
            </a:extLst>
          </p:cNvPr>
          <p:cNvSpPr/>
          <p:nvPr/>
        </p:nvSpPr>
        <p:spPr>
          <a:xfrm>
            <a:off x="2559500" y="3918733"/>
            <a:ext cx="864096" cy="216024"/>
          </a:xfrm>
          <a:prstGeom prst="right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61056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333</Words>
  <Application>Microsoft Office PowerPoint</Application>
  <PresentationFormat>On-screen Show (16:9)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Custom Design</vt:lpstr>
      <vt:lpstr>Admin roles checklist</vt:lpstr>
      <vt:lpstr>Admin roles factsheet</vt:lpstr>
    </vt:vector>
  </TitlesOfParts>
  <Company>Birmingham Womens and Childrens Hospital NHS 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Denning Fiona (RQ3) BCH</dc:creator>
  <cp:lastModifiedBy>PERRY, Jon (NHS BIRMINGHAM AND SOLIHULL CCG)</cp:lastModifiedBy>
  <cp:revision>81</cp:revision>
  <dcterms:created xsi:type="dcterms:W3CDTF">2021-04-14T12:25:46Z</dcterms:created>
  <dcterms:modified xsi:type="dcterms:W3CDTF">2021-11-11T11:17:51Z</dcterms:modified>
</cp:coreProperties>
</file>