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4" r:id="rId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uise Banks" initials="LB"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9" d="100"/>
          <a:sy n="129" d="100"/>
        </p:scale>
        <p:origin x="1024" y="8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RRY, Jon (NHS BIRMINGHAM AND SOLIHULL CCG)" userId="bde7d424-debf-409c-a8f1-4aeaf070077c" providerId="ADAL" clId="{B9A47D67-1FB5-4D3A-A371-87ECA09BC713}"/>
    <pc:docChg chg="modSld">
      <pc:chgData name="PERRY, Jon (NHS BIRMINGHAM AND SOLIHULL CCG)" userId="bde7d424-debf-409c-a8f1-4aeaf070077c" providerId="ADAL" clId="{B9A47D67-1FB5-4D3A-A371-87ECA09BC713}" dt="2021-11-11T11:18:29.631" v="1" actId="255"/>
      <pc:docMkLst>
        <pc:docMk/>
      </pc:docMkLst>
      <pc:sldChg chg="modSp mod">
        <pc:chgData name="PERRY, Jon (NHS BIRMINGHAM AND SOLIHULL CCG)" userId="bde7d424-debf-409c-a8f1-4aeaf070077c" providerId="ADAL" clId="{B9A47D67-1FB5-4D3A-A371-87ECA09BC713}" dt="2021-11-11T11:18:29.631" v="1" actId="255"/>
        <pc:sldMkLst>
          <pc:docMk/>
          <pc:sldMk cId="4094889678" sldId="257"/>
        </pc:sldMkLst>
        <pc:spChg chg="mod">
          <ac:chgData name="PERRY, Jon (NHS BIRMINGHAM AND SOLIHULL CCG)" userId="bde7d424-debf-409c-a8f1-4aeaf070077c" providerId="ADAL" clId="{B9A47D67-1FB5-4D3A-A371-87ECA09BC713}" dt="2021-11-11T11:18:24.752" v="0" actId="255"/>
          <ac:spMkLst>
            <pc:docMk/>
            <pc:sldMk cId="4094889678" sldId="257"/>
            <ac:spMk id="10" creationId="{00000000-0000-0000-0000-000000000000}"/>
          </ac:spMkLst>
        </pc:spChg>
        <pc:spChg chg="mod">
          <ac:chgData name="PERRY, Jon (NHS BIRMINGHAM AND SOLIHULL CCG)" userId="bde7d424-debf-409c-a8f1-4aeaf070077c" providerId="ADAL" clId="{B9A47D67-1FB5-4D3A-A371-87ECA09BC713}" dt="2021-11-11T11:18:29.631" v="1" actId="255"/>
          <ac:spMkLst>
            <pc:docMk/>
            <pc:sldMk cId="4094889678" sldId="257"/>
            <ac:spMk id="12"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223F8C-AD24-47C1-B930-6155249E7C3B}" type="doc">
      <dgm:prSet loTypeId="urn:microsoft.com/office/officeart/2009/layout/CircleArrowProcess" loCatId="process" qsTypeId="urn:microsoft.com/office/officeart/2005/8/quickstyle/simple1" qsCatId="simple" csTypeId="urn:microsoft.com/office/officeart/2005/8/colors/colorful5" csCatId="colorful" phldr="1"/>
      <dgm:spPr/>
      <dgm:t>
        <a:bodyPr/>
        <a:lstStyle/>
        <a:p>
          <a:endParaRPr lang="en-GB"/>
        </a:p>
      </dgm:t>
    </dgm:pt>
    <dgm:pt modelId="{16A3C055-8D62-4DA6-BE57-52E3B4F05181}">
      <dgm:prSet phldrT="[Text]" custT="1"/>
      <dgm:spPr/>
      <dgm:t>
        <a:bodyPr/>
        <a:lstStyle/>
        <a:p>
          <a:r>
            <a:rPr lang="en-GB" sz="1800" b="1" dirty="0">
              <a:solidFill>
                <a:schemeClr val="bg1"/>
              </a:solidFill>
            </a:rPr>
            <a:t>Education &amp; Training</a:t>
          </a:r>
        </a:p>
      </dgm:t>
    </dgm:pt>
    <dgm:pt modelId="{8D81CC71-14BF-4ECF-ADEF-CEFD5D07776B}" type="parTrans" cxnId="{BF183BCB-6484-4F95-ABD5-3F036993D2C1}">
      <dgm:prSet/>
      <dgm:spPr/>
      <dgm:t>
        <a:bodyPr/>
        <a:lstStyle/>
        <a:p>
          <a:endParaRPr lang="en-GB"/>
        </a:p>
      </dgm:t>
    </dgm:pt>
    <dgm:pt modelId="{0FEEF95B-6B20-475A-85CC-DC3D272716F7}" type="sibTrans" cxnId="{BF183BCB-6484-4F95-ABD5-3F036993D2C1}">
      <dgm:prSet/>
      <dgm:spPr/>
      <dgm:t>
        <a:bodyPr/>
        <a:lstStyle/>
        <a:p>
          <a:endParaRPr lang="en-GB"/>
        </a:p>
      </dgm:t>
    </dgm:pt>
    <dgm:pt modelId="{659F31BC-2C51-47FE-8F9E-75EEA45C7225}">
      <dgm:prSet phldrT="[Text]" custT="1"/>
      <dgm:spPr/>
      <dgm:t>
        <a:bodyPr/>
        <a:lstStyle/>
        <a:p>
          <a:r>
            <a:rPr lang="en-GB" sz="1800" b="1" dirty="0">
              <a:solidFill>
                <a:schemeClr val="bg1"/>
              </a:solidFill>
            </a:rPr>
            <a:t>Skills &amp; Personal Characteristics</a:t>
          </a:r>
        </a:p>
      </dgm:t>
    </dgm:pt>
    <dgm:pt modelId="{0AB1201D-1688-46C7-8B5A-1210777976CD}" type="parTrans" cxnId="{DB8BC76E-9CB2-4AFD-A1C3-4F46D6465F36}">
      <dgm:prSet/>
      <dgm:spPr/>
      <dgm:t>
        <a:bodyPr/>
        <a:lstStyle/>
        <a:p>
          <a:endParaRPr lang="en-GB"/>
        </a:p>
      </dgm:t>
    </dgm:pt>
    <dgm:pt modelId="{F0C2135F-F3C1-4C05-83FA-D7B1362B18A0}" type="sibTrans" cxnId="{DB8BC76E-9CB2-4AFD-A1C3-4F46D6465F36}">
      <dgm:prSet/>
      <dgm:spPr/>
      <dgm:t>
        <a:bodyPr/>
        <a:lstStyle/>
        <a:p>
          <a:endParaRPr lang="en-GB"/>
        </a:p>
      </dgm:t>
    </dgm:pt>
    <dgm:pt modelId="{AE72DAB3-EDF0-4293-88E1-4CF2D92C6E3F}">
      <dgm:prSet phldrT="[Text]"/>
      <dgm:spPr/>
      <dgm:t>
        <a:bodyPr/>
        <a:lstStyle/>
        <a:p>
          <a:r>
            <a:rPr lang="en-GB" b="1" dirty="0">
              <a:solidFill>
                <a:schemeClr val="bg1"/>
              </a:solidFill>
            </a:rPr>
            <a:t>You’ll also need</a:t>
          </a:r>
        </a:p>
      </dgm:t>
    </dgm:pt>
    <dgm:pt modelId="{1B72E632-E3C1-439D-A9B4-70F79757C89B}" type="parTrans" cxnId="{41EEE468-7C07-451E-B83C-C2418491D2D0}">
      <dgm:prSet/>
      <dgm:spPr/>
      <dgm:t>
        <a:bodyPr/>
        <a:lstStyle/>
        <a:p>
          <a:endParaRPr lang="en-GB"/>
        </a:p>
      </dgm:t>
    </dgm:pt>
    <dgm:pt modelId="{EC1C423E-4944-415C-94ED-FA65CCF5910F}" type="sibTrans" cxnId="{41EEE468-7C07-451E-B83C-C2418491D2D0}">
      <dgm:prSet/>
      <dgm:spPr/>
      <dgm:t>
        <a:bodyPr/>
        <a:lstStyle/>
        <a:p>
          <a:endParaRPr lang="en-GB"/>
        </a:p>
      </dgm:t>
    </dgm:pt>
    <dgm:pt modelId="{37B36E8A-06BD-416A-98B0-E0C86CC7AF84}" type="pres">
      <dgm:prSet presAssocID="{C8223F8C-AD24-47C1-B930-6155249E7C3B}" presName="Name0" presStyleCnt="0">
        <dgm:presLayoutVars>
          <dgm:chMax val="7"/>
          <dgm:chPref val="7"/>
          <dgm:dir/>
          <dgm:animLvl val="lvl"/>
        </dgm:presLayoutVars>
      </dgm:prSet>
      <dgm:spPr/>
    </dgm:pt>
    <dgm:pt modelId="{1137D362-45C4-44F9-9755-41D431FDA5DC}" type="pres">
      <dgm:prSet presAssocID="{16A3C055-8D62-4DA6-BE57-52E3B4F05181}" presName="Accent1" presStyleCnt="0"/>
      <dgm:spPr/>
    </dgm:pt>
    <dgm:pt modelId="{C774C26F-F842-483C-9DB3-FA1EFC29425C}" type="pres">
      <dgm:prSet presAssocID="{16A3C055-8D62-4DA6-BE57-52E3B4F05181}" presName="Accent" presStyleLbl="node1" presStyleIdx="0" presStyleCnt="3" custLinFactNeighborX="-699" custLinFactNeighborY="806"/>
      <dgm:spPr/>
    </dgm:pt>
    <dgm:pt modelId="{A50899ED-2DBF-4FDC-8057-2DA95C8C8435}" type="pres">
      <dgm:prSet presAssocID="{16A3C055-8D62-4DA6-BE57-52E3B4F05181}" presName="Parent1" presStyleLbl="revTx" presStyleIdx="0" presStyleCnt="3">
        <dgm:presLayoutVars>
          <dgm:chMax val="1"/>
          <dgm:chPref val="1"/>
          <dgm:bulletEnabled val="1"/>
        </dgm:presLayoutVars>
      </dgm:prSet>
      <dgm:spPr/>
    </dgm:pt>
    <dgm:pt modelId="{0B6C1C58-F264-4FC9-930A-EB05A9CEB94A}" type="pres">
      <dgm:prSet presAssocID="{659F31BC-2C51-47FE-8F9E-75EEA45C7225}" presName="Accent2" presStyleCnt="0"/>
      <dgm:spPr/>
    </dgm:pt>
    <dgm:pt modelId="{612E34C8-1818-4702-AF27-94D22FCA4078}" type="pres">
      <dgm:prSet presAssocID="{659F31BC-2C51-47FE-8F9E-75EEA45C7225}" presName="Accent" presStyleLbl="node1" presStyleIdx="1" presStyleCnt="3"/>
      <dgm:spPr/>
    </dgm:pt>
    <dgm:pt modelId="{87D10894-11B5-4126-A5EE-A3AF7E75E10B}" type="pres">
      <dgm:prSet presAssocID="{659F31BC-2C51-47FE-8F9E-75EEA45C7225}" presName="Parent2" presStyleLbl="revTx" presStyleIdx="1" presStyleCnt="3" custScaleX="142728" custLinFactNeighborX="8058" custLinFactNeighborY="-20012">
        <dgm:presLayoutVars>
          <dgm:chMax val="1"/>
          <dgm:chPref val="1"/>
          <dgm:bulletEnabled val="1"/>
        </dgm:presLayoutVars>
      </dgm:prSet>
      <dgm:spPr/>
    </dgm:pt>
    <dgm:pt modelId="{E4146A5E-D1F6-4C3F-9E98-7BD3D140FD30}" type="pres">
      <dgm:prSet presAssocID="{AE72DAB3-EDF0-4293-88E1-4CF2D92C6E3F}" presName="Accent3" presStyleCnt="0"/>
      <dgm:spPr/>
    </dgm:pt>
    <dgm:pt modelId="{8E6A2BF3-E8BA-45CC-BE39-714E6F5E4D84}" type="pres">
      <dgm:prSet presAssocID="{AE72DAB3-EDF0-4293-88E1-4CF2D92C6E3F}" presName="Accent" presStyleLbl="node1" presStyleIdx="2" presStyleCnt="3"/>
      <dgm:spPr/>
    </dgm:pt>
    <dgm:pt modelId="{A678E8DF-517F-43EA-9B9E-25655BED861D}" type="pres">
      <dgm:prSet presAssocID="{AE72DAB3-EDF0-4293-88E1-4CF2D92C6E3F}" presName="Parent3" presStyleLbl="revTx" presStyleIdx="2" presStyleCnt="3">
        <dgm:presLayoutVars>
          <dgm:chMax val="1"/>
          <dgm:chPref val="1"/>
          <dgm:bulletEnabled val="1"/>
        </dgm:presLayoutVars>
      </dgm:prSet>
      <dgm:spPr/>
    </dgm:pt>
  </dgm:ptLst>
  <dgm:cxnLst>
    <dgm:cxn modelId="{BC31D061-CB88-4C37-B28B-A92AA3C43D91}" type="presOf" srcId="{16A3C055-8D62-4DA6-BE57-52E3B4F05181}" destId="{A50899ED-2DBF-4FDC-8057-2DA95C8C8435}" srcOrd="0" destOrd="0" presId="urn:microsoft.com/office/officeart/2009/layout/CircleArrowProcess"/>
    <dgm:cxn modelId="{41EEE468-7C07-451E-B83C-C2418491D2D0}" srcId="{C8223F8C-AD24-47C1-B930-6155249E7C3B}" destId="{AE72DAB3-EDF0-4293-88E1-4CF2D92C6E3F}" srcOrd="2" destOrd="0" parTransId="{1B72E632-E3C1-439D-A9B4-70F79757C89B}" sibTransId="{EC1C423E-4944-415C-94ED-FA65CCF5910F}"/>
    <dgm:cxn modelId="{DB8BC76E-9CB2-4AFD-A1C3-4F46D6465F36}" srcId="{C8223F8C-AD24-47C1-B930-6155249E7C3B}" destId="{659F31BC-2C51-47FE-8F9E-75EEA45C7225}" srcOrd="1" destOrd="0" parTransId="{0AB1201D-1688-46C7-8B5A-1210777976CD}" sibTransId="{F0C2135F-F3C1-4C05-83FA-D7B1362B18A0}"/>
    <dgm:cxn modelId="{34D914B9-8028-405F-8EE7-192690040FDC}" type="presOf" srcId="{C8223F8C-AD24-47C1-B930-6155249E7C3B}" destId="{37B36E8A-06BD-416A-98B0-E0C86CC7AF84}" srcOrd="0" destOrd="0" presId="urn:microsoft.com/office/officeart/2009/layout/CircleArrowProcess"/>
    <dgm:cxn modelId="{DB00EBBD-ACF7-48C0-8CF1-F1E3AAB8A983}" type="presOf" srcId="{AE72DAB3-EDF0-4293-88E1-4CF2D92C6E3F}" destId="{A678E8DF-517F-43EA-9B9E-25655BED861D}" srcOrd="0" destOrd="0" presId="urn:microsoft.com/office/officeart/2009/layout/CircleArrowProcess"/>
    <dgm:cxn modelId="{BF183BCB-6484-4F95-ABD5-3F036993D2C1}" srcId="{C8223F8C-AD24-47C1-B930-6155249E7C3B}" destId="{16A3C055-8D62-4DA6-BE57-52E3B4F05181}" srcOrd="0" destOrd="0" parTransId="{8D81CC71-14BF-4ECF-ADEF-CEFD5D07776B}" sibTransId="{0FEEF95B-6B20-475A-85CC-DC3D272716F7}"/>
    <dgm:cxn modelId="{02C68AE5-FF33-47F5-8805-CA4D7B7CCE72}" type="presOf" srcId="{659F31BC-2C51-47FE-8F9E-75EEA45C7225}" destId="{87D10894-11B5-4126-A5EE-A3AF7E75E10B}" srcOrd="0" destOrd="0" presId="urn:microsoft.com/office/officeart/2009/layout/CircleArrowProcess"/>
    <dgm:cxn modelId="{A5532244-546A-4C79-A1BD-47455DB5D48B}" type="presParOf" srcId="{37B36E8A-06BD-416A-98B0-E0C86CC7AF84}" destId="{1137D362-45C4-44F9-9755-41D431FDA5DC}" srcOrd="0" destOrd="0" presId="urn:microsoft.com/office/officeart/2009/layout/CircleArrowProcess"/>
    <dgm:cxn modelId="{C42ACB35-12F7-431E-B0BC-5CBB0C27ED91}" type="presParOf" srcId="{1137D362-45C4-44F9-9755-41D431FDA5DC}" destId="{C774C26F-F842-483C-9DB3-FA1EFC29425C}" srcOrd="0" destOrd="0" presId="urn:microsoft.com/office/officeart/2009/layout/CircleArrowProcess"/>
    <dgm:cxn modelId="{B6BEC44B-C560-4146-80A9-F6E1136A0A1C}" type="presParOf" srcId="{37B36E8A-06BD-416A-98B0-E0C86CC7AF84}" destId="{A50899ED-2DBF-4FDC-8057-2DA95C8C8435}" srcOrd="1" destOrd="0" presId="urn:microsoft.com/office/officeart/2009/layout/CircleArrowProcess"/>
    <dgm:cxn modelId="{9C1DA047-733B-4269-8805-661EF10AEA6F}" type="presParOf" srcId="{37B36E8A-06BD-416A-98B0-E0C86CC7AF84}" destId="{0B6C1C58-F264-4FC9-930A-EB05A9CEB94A}" srcOrd="2" destOrd="0" presId="urn:microsoft.com/office/officeart/2009/layout/CircleArrowProcess"/>
    <dgm:cxn modelId="{BDB01332-AA74-449E-8627-6852BFBBCE41}" type="presParOf" srcId="{0B6C1C58-F264-4FC9-930A-EB05A9CEB94A}" destId="{612E34C8-1818-4702-AF27-94D22FCA4078}" srcOrd="0" destOrd="0" presId="urn:microsoft.com/office/officeart/2009/layout/CircleArrowProcess"/>
    <dgm:cxn modelId="{B61E6E08-2A2D-4521-97FB-142FF0546218}" type="presParOf" srcId="{37B36E8A-06BD-416A-98B0-E0C86CC7AF84}" destId="{87D10894-11B5-4126-A5EE-A3AF7E75E10B}" srcOrd="3" destOrd="0" presId="urn:microsoft.com/office/officeart/2009/layout/CircleArrowProcess"/>
    <dgm:cxn modelId="{F2A57AFD-BFF3-4C34-B6E7-25195A5F7C1F}" type="presParOf" srcId="{37B36E8A-06BD-416A-98B0-E0C86CC7AF84}" destId="{E4146A5E-D1F6-4C3F-9E98-7BD3D140FD30}" srcOrd="4" destOrd="0" presId="urn:microsoft.com/office/officeart/2009/layout/CircleArrowProcess"/>
    <dgm:cxn modelId="{772BCD51-B636-4B71-A47C-71B309A07FFE}" type="presParOf" srcId="{E4146A5E-D1F6-4C3F-9E98-7BD3D140FD30}" destId="{8E6A2BF3-E8BA-45CC-BE39-714E6F5E4D84}" srcOrd="0" destOrd="0" presId="urn:microsoft.com/office/officeart/2009/layout/CircleArrowProcess"/>
    <dgm:cxn modelId="{E8C58A78-0786-4CDB-BBCF-AB4437FC5ED7}" type="presParOf" srcId="{37B36E8A-06BD-416A-98B0-E0C86CC7AF84}" destId="{A678E8DF-517F-43EA-9B9E-25655BED861D}"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223F8C-AD24-47C1-B930-6155249E7C3B}" type="doc">
      <dgm:prSet loTypeId="urn:microsoft.com/office/officeart/2009/layout/CircleArrowProcess" loCatId="process" qsTypeId="urn:microsoft.com/office/officeart/2005/8/quickstyle/simple1" qsCatId="simple" csTypeId="urn:microsoft.com/office/officeart/2005/8/colors/colorful5" csCatId="colorful" phldr="1"/>
      <dgm:spPr/>
      <dgm:t>
        <a:bodyPr/>
        <a:lstStyle/>
        <a:p>
          <a:endParaRPr lang="en-GB"/>
        </a:p>
      </dgm:t>
    </dgm:pt>
    <dgm:pt modelId="{16A3C055-8D62-4DA6-BE57-52E3B4F05181}">
      <dgm:prSet phldrT="[Text]" custT="1"/>
      <dgm:spPr/>
      <dgm:t>
        <a:bodyPr/>
        <a:lstStyle/>
        <a:p>
          <a:r>
            <a:rPr lang="en-GB" sz="1800" b="1" dirty="0">
              <a:solidFill>
                <a:schemeClr val="bg1"/>
              </a:solidFill>
            </a:rPr>
            <a:t>Working Life</a:t>
          </a:r>
        </a:p>
      </dgm:t>
    </dgm:pt>
    <dgm:pt modelId="{8D81CC71-14BF-4ECF-ADEF-CEFD5D07776B}" type="parTrans" cxnId="{BF183BCB-6484-4F95-ABD5-3F036993D2C1}">
      <dgm:prSet/>
      <dgm:spPr/>
      <dgm:t>
        <a:bodyPr/>
        <a:lstStyle/>
        <a:p>
          <a:endParaRPr lang="en-GB"/>
        </a:p>
      </dgm:t>
    </dgm:pt>
    <dgm:pt modelId="{0FEEF95B-6B20-475A-85CC-DC3D272716F7}" type="sibTrans" cxnId="{BF183BCB-6484-4F95-ABD5-3F036993D2C1}">
      <dgm:prSet/>
      <dgm:spPr/>
      <dgm:t>
        <a:bodyPr/>
        <a:lstStyle/>
        <a:p>
          <a:endParaRPr lang="en-GB"/>
        </a:p>
      </dgm:t>
    </dgm:pt>
    <dgm:pt modelId="{659F31BC-2C51-47FE-8F9E-75EEA45C7225}">
      <dgm:prSet phldrT="[Text]" custT="1"/>
      <dgm:spPr/>
      <dgm:t>
        <a:bodyPr/>
        <a:lstStyle/>
        <a:p>
          <a:r>
            <a:rPr lang="en-GB" sz="1800" b="1" dirty="0">
              <a:solidFill>
                <a:schemeClr val="bg1"/>
              </a:solidFill>
            </a:rPr>
            <a:t>Training &amp; Development</a:t>
          </a:r>
        </a:p>
      </dgm:t>
    </dgm:pt>
    <dgm:pt modelId="{0AB1201D-1688-46C7-8B5A-1210777976CD}" type="parTrans" cxnId="{DB8BC76E-9CB2-4AFD-A1C3-4F46D6465F36}">
      <dgm:prSet/>
      <dgm:spPr/>
      <dgm:t>
        <a:bodyPr/>
        <a:lstStyle/>
        <a:p>
          <a:endParaRPr lang="en-GB"/>
        </a:p>
      </dgm:t>
    </dgm:pt>
    <dgm:pt modelId="{F0C2135F-F3C1-4C05-83FA-D7B1362B18A0}" type="sibTrans" cxnId="{DB8BC76E-9CB2-4AFD-A1C3-4F46D6465F36}">
      <dgm:prSet/>
      <dgm:spPr/>
      <dgm:t>
        <a:bodyPr/>
        <a:lstStyle/>
        <a:p>
          <a:endParaRPr lang="en-GB"/>
        </a:p>
      </dgm:t>
    </dgm:pt>
    <dgm:pt modelId="{AE72DAB3-EDF0-4293-88E1-4CF2D92C6E3F}">
      <dgm:prSet phldrT="[Text]"/>
      <dgm:spPr/>
      <dgm:t>
        <a:bodyPr/>
        <a:lstStyle/>
        <a:p>
          <a:r>
            <a:rPr lang="en-GB" b="1" dirty="0">
              <a:solidFill>
                <a:schemeClr val="bg1"/>
              </a:solidFill>
            </a:rPr>
            <a:t>Pay &amp; Benefits</a:t>
          </a:r>
        </a:p>
      </dgm:t>
    </dgm:pt>
    <dgm:pt modelId="{1B72E632-E3C1-439D-A9B4-70F79757C89B}" type="parTrans" cxnId="{41EEE468-7C07-451E-B83C-C2418491D2D0}">
      <dgm:prSet/>
      <dgm:spPr/>
      <dgm:t>
        <a:bodyPr/>
        <a:lstStyle/>
        <a:p>
          <a:endParaRPr lang="en-GB"/>
        </a:p>
      </dgm:t>
    </dgm:pt>
    <dgm:pt modelId="{EC1C423E-4944-415C-94ED-FA65CCF5910F}" type="sibTrans" cxnId="{41EEE468-7C07-451E-B83C-C2418491D2D0}">
      <dgm:prSet/>
      <dgm:spPr/>
      <dgm:t>
        <a:bodyPr/>
        <a:lstStyle/>
        <a:p>
          <a:endParaRPr lang="en-GB"/>
        </a:p>
      </dgm:t>
    </dgm:pt>
    <dgm:pt modelId="{37B36E8A-06BD-416A-98B0-E0C86CC7AF84}" type="pres">
      <dgm:prSet presAssocID="{C8223F8C-AD24-47C1-B930-6155249E7C3B}" presName="Name0" presStyleCnt="0">
        <dgm:presLayoutVars>
          <dgm:chMax val="7"/>
          <dgm:chPref val="7"/>
          <dgm:dir/>
          <dgm:animLvl val="lvl"/>
        </dgm:presLayoutVars>
      </dgm:prSet>
      <dgm:spPr/>
    </dgm:pt>
    <dgm:pt modelId="{1137D362-45C4-44F9-9755-41D431FDA5DC}" type="pres">
      <dgm:prSet presAssocID="{16A3C055-8D62-4DA6-BE57-52E3B4F05181}" presName="Accent1" presStyleCnt="0"/>
      <dgm:spPr/>
    </dgm:pt>
    <dgm:pt modelId="{C774C26F-F842-483C-9DB3-FA1EFC29425C}" type="pres">
      <dgm:prSet presAssocID="{16A3C055-8D62-4DA6-BE57-52E3B4F05181}" presName="Accent" presStyleLbl="node1" presStyleIdx="0" presStyleCnt="3" custLinFactNeighborX="-699" custLinFactNeighborY="806"/>
      <dgm:spPr/>
    </dgm:pt>
    <dgm:pt modelId="{A50899ED-2DBF-4FDC-8057-2DA95C8C8435}" type="pres">
      <dgm:prSet presAssocID="{16A3C055-8D62-4DA6-BE57-52E3B4F05181}" presName="Parent1" presStyleLbl="revTx" presStyleIdx="0" presStyleCnt="3">
        <dgm:presLayoutVars>
          <dgm:chMax val="1"/>
          <dgm:chPref val="1"/>
          <dgm:bulletEnabled val="1"/>
        </dgm:presLayoutVars>
      </dgm:prSet>
      <dgm:spPr/>
    </dgm:pt>
    <dgm:pt modelId="{0B6C1C58-F264-4FC9-930A-EB05A9CEB94A}" type="pres">
      <dgm:prSet presAssocID="{659F31BC-2C51-47FE-8F9E-75EEA45C7225}" presName="Accent2" presStyleCnt="0"/>
      <dgm:spPr/>
    </dgm:pt>
    <dgm:pt modelId="{612E34C8-1818-4702-AF27-94D22FCA4078}" type="pres">
      <dgm:prSet presAssocID="{659F31BC-2C51-47FE-8F9E-75EEA45C7225}" presName="Accent" presStyleLbl="node1" presStyleIdx="1" presStyleCnt="3"/>
      <dgm:spPr/>
    </dgm:pt>
    <dgm:pt modelId="{87D10894-11B5-4126-A5EE-A3AF7E75E10B}" type="pres">
      <dgm:prSet presAssocID="{659F31BC-2C51-47FE-8F9E-75EEA45C7225}" presName="Parent2" presStyleLbl="revTx" presStyleIdx="1" presStyleCnt="3" custScaleX="142728" custLinFactNeighborX="4510" custLinFactNeighborY="-10322">
        <dgm:presLayoutVars>
          <dgm:chMax val="1"/>
          <dgm:chPref val="1"/>
          <dgm:bulletEnabled val="1"/>
        </dgm:presLayoutVars>
      </dgm:prSet>
      <dgm:spPr/>
    </dgm:pt>
    <dgm:pt modelId="{E4146A5E-D1F6-4C3F-9E98-7BD3D140FD30}" type="pres">
      <dgm:prSet presAssocID="{AE72DAB3-EDF0-4293-88E1-4CF2D92C6E3F}" presName="Accent3" presStyleCnt="0"/>
      <dgm:spPr/>
    </dgm:pt>
    <dgm:pt modelId="{8E6A2BF3-E8BA-45CC-BE39-714E6F5E4D84}" type="pres">
      <dgm:prSet presAssocID="{AE72DAB3-EDF0-4293-88E1-4CF2D92C6E3F}" presName="Accent" presStyleLbl="node1" presStyleIdx="2" presStyleCnt="3"/>
      <dgm:spPr/>
    </dgm:pt>
    <dgm:pt modelId="{A678E8DF-517F-43EA-9B9E-25655BED861D}" type="pres">
      <dgm:prSet presAssocID="{AE72DAB3-EDF0-4293-88E1-4CF2D92C6E3F}" presName="Parent3" presStyleLbl="revTx" presStyleIdx="2" presStyleCnt="3">
        <dgm:presLayoutVars>
          <dgm:chMax val="1"/>
          <dgm:chPref val="1"/>
          <dgm:bulletEnabled val="1"/>
        </dgm:presLayoutVars>
      </dgm:prSet>
      <dgm:spPr/>
    </dgm:pt>
  </dgm:ptLst>
  <dgm:cxnLst>
    <dgm:cxn modelId="{7A25EC10-62C7-42DD-9796-C9993D8F4249}" type="presOf" srcId="{659F31BC-2C51-47FE-8F9E-75EEA45C7225}" destId="{87D10894-11B5-4126-A5EE-A3AF7E75E10B}" srcOrd="0" destOrd="0" presId="urn:microsoft.com/office/officeart/2009/layout/CircleArrowProcess"/>
    <dgm:cxn modelId="{41EEE468-7C07-451E-B83C-C2418491D2D0}" srcId="{C8223F8C-AD24-47C1-B930-6155249E7C3B}" destId="{AE72DAB3-EDF0-4293-88E1-4CF2D92C6E3F}" srcOrd="2" destOrd="0" parTransId="{1B72E632-E3C1-439D-A9B4-70F79757C89B}" sibTransId="{EC1C423E-4944-415C-94ED-FA65CCF5910F}"/>
    <dgm:cxn modelId="{DB8BC76E-9CB2-4AFD-A1C3-4F46D6465F36}" srcId="{C8223F8C-AD24-47C1-B930-6155249E7C3B}" destId="{659F31BC-2C51-47FE-8F9E-75EEA45C7225}" srcOrd="1" destOrd="0" parTransId="{0AB1201D-1688-46C7-8B5A-1210777976CD}" sibTransId="{F0C2135F-F3C1-4C05-83FA-D7B1362B18A0}"/>
    <dgm:cxn modelId="{D106EC8E-83DE-4B9A-8EF3-EF8D334E0C9F}" type="presOf" srcId="{C8223F8C-AD24-47C1-B930-6155249E7C3B}" destId="{37B36E8A-06BD-416A-98B0-E0C86CC7AF84}" srcOrd="0" destOrd="0" presId="urn:microsoft.com/office/officeart/2009/layout/CircleArrowProcess"/>
    <dgm:cxn modelId="{BF183BCB-6484-4F95-ABD5-3F036993D2C1}" srcId="{C8223F8C-AD24-47C1-B930-6155249E7C3B}" destId="{16A3C055-8D62-4DA6-BE57-52E3B4F05181}" srcOrd="0" destOrd="0" parTransId="{8D81CC71-14BF-4ECF-ADEF-CEFD5D07776B}" sibTransId="{0FEEF95B-6B20-475A-85CC-DC3D272716F7}"/>
    <dgm:cxn modelId="{B89696D6-F3CA-4701-8EC9-6316B3805943}" type="presOf" srcId="{16A3C055-8D62-4DA6-BE57-52E3B4F05181}" destId="{A50899ED-2DBF-4FDC-8057-2DA95C8C8435}" srcOrd="0" destOrd="0" presId="urn:microsoft.com/office/officeart/2009/layout/CircleArrowProcess"/>
    <dgm:cxn modelId="{B83CAEDC-EDE7-495E-89B6-B21153A84CB1}" type="presOf" srcId="{AE72DAB3-EDF0-4293-88E1-4CF2D92C6E3F}" destId="{A678E8DF-517F-43EA-9B9E-25655BED861D}" srcOrd="0" destOrd="0" presId="urn:microsoft.com/office/officeart/2009/layout/CircleArrowProcess"/>
    <dgm:cxn modelId="{3225A087-727C-453A-9127-4BBBE5AD8AA7}" type="presParOf" srcId="{37B36E8A-06BD-416A-98B0-E0C86CC7AF84}" destId="{1137D362-45C4-44F9-9755-41D431FDA5DC}" srcOrd="0" destOrd="0" presId="urn:microsoft.com/office/officeart/2009/layout/CircleArrowProcess"/>
    <dgm:cxn modelId="{18EDA6C2-AC7F-47A7-883A-48B660BACB0A}" type="presParOf" srcId="{1137D362-45C4-44F9-9755-41D431FDA5DC}" destId="{C774C26F-F842-483C-9DB3-FA1EFC29425C}" srcOrd="0" destOrd="0" presId="urn:microsoft.com/office/officeart/2009/layout/CircleArrowProcess"/>
    <dgm:cxn modelId="{60506A07-BCB8-4EDA-BBCB-5EFF046B199A}" type="presParOf" srcId="{37B36E8A-06BD-416A-98B0-E0C86CC7AF84}" destId="{A50899ED-2DBF-4FDC-8057-2DA95C8C8435}" srcOrd="1" destOrd="0" presId="urn:microsoft.com/office/officeart/2009/layout/CircleArrowProcess"/>
    <dgm:cxn modelId="{C279437E-1387-4608-9282-425B4DC64680}" type="presParOf" srcId="{37B36E8A-06BD-416A-98B0-E0C86CC7AF84}" destId="{0B6C1C58-F264-4FC9-930A-EB05A9CEB94A}" srcOrd="2" destOrd="0" presId="urn:microsoft.com/office/officeart/2009/layout/CircleArrowProcess"/>
    <dgm:cxn modelId="{A83ED654-4345-43B5-B518-D6D18DCE0E86}" type="presParOf" srcId="{0B6C1C58-F264-4FC9-930A-EB05A9CEB94A}" destId="{612E34C8-1818-4702-AF27-94D22FCA4078}" srcOrd="0" destOrd="0" presId="urn:microsoft.com/office/officeart/2009/layout/CircleArrowProcess"/>
    <dgm:cxn modelId="{6F842FBE-7D44-4FA7-A146-64D3F6E40F20}" type="presParOf" srcId="{37B36E8A-06BD-416A-98B0-E0C86CC7AF84}" destId="{87D10894-11B5-4126-A5EE-A3AF7E75E10B}" srcOrd="3" destOrd="0" presId="urn:microsoft.com/office/officeart/2009/layout/CircleArrowProcess"/>
    <dgm:cxn modelId="{649AB501-1DF5-4FB0-B94A-09EB12353345}" type="presParOf" srcId="{37B36E8A-06BD-416A-98B0-E0C86CC7AF84}" destId="{E4146A5E-D1F6-4C3F-9E98-7BD3D140FD30}" srcOrd="4" destOrd="0" presId="urn:microsoft.com/office/officeart/2009/layout/CircleArrowProcess"/>
    <dgm:cxn modelId="{B8A6F99F-BF8C-40B4-8D71-0B059896DA0C}" type="presParOf" srcId="{E4146A5E-D1F6-4C3F-9E98-7BD3D140FD30}" destId="{8E6A2BF3-E8BA-45CC-BE39-714E6F5E4D84}" srcOrd="0" destOrd="0" presId="urn:microsoft.com/office/officeart/2009/layout/CircleArrowProcess"/>
    <dgm:cxn modelId="{65203A05-C250-4CEE-B966-9FF724294C05}" type="presParOf" srcId="{37B36E8A-06BD-416A-98B0-E0C86CC7AF84}" destId="{A678E8DF-517F-43EA-9B9E-25655BED861D}"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74C26F-F842-483C-9DB3-FA1EFC29425C}">
      <dsp:nvSpPr>
        <dsp:cNvPr id="0" name=""/>
        <dsp:cNvSpPr/>
      </dsp:nvSpPr>
      <dsp:spPr>
        <a:xfrm>
          <a:off x="2327922" y="15768"/>
          <a:ext cx="1956111" cy="1956409"/>
        </a:xfrm>
        <a:prstGeom prst="circularArrow">
          <a:avLst>
            <a:gd name="adj1" fmla="val 10980"/>
            <a:gd name="adj2" fmla="val 1142322"/>
            <a:gd name="adj3" fmla="val 4500000"/>
            <a:gd name="adj4" fmla="val 10800000"/>
            <a:gd name="adj5" fmla="val 125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0899ED-2DBF-4FDC-8057-2DA95C8C8435}">
      <dsp:nvSpPr>
        <dsp:cNvPr id="0" name=""/>
        <dsp:cNvSpPr/>
      </dsp:nvSpPr>
      <dsp:spPr>
        <a:xfrm>
          <a:off x="2773960" y="706323"/>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bg1"/>
              </a:solidFill>
            </a:rPr>
            <a:t>Education &amp; Training</a:t>
          </a:r>
        </a:p>
      </dsp:txBody>
      <dsp:txXfrm>
        <a:off x="2773960" y="706323"/>
        <a:ext cx="1086973" cy="543356"/>
      </dsp:txXfrm>
    </dsp:sp>
    <dsp:sp modelId="{612E34C8-1818-4702-AF27-94D22FCA4078}">
      <dsp:nvSpPr>
        <dsp:cNvPr id="0" name=""/>
        <dsp:cNvSpPr/>
      </dsp:nvSpPr>
      <dsp:spPr>
        <a:xfrm>
          <a:off x="1798292" y="1124102"/>
          <a:ext cx="1956111" cy="1956409"/>
        </a:xfrm>
        <a:prstGeom prst="leftCircularArrow">
          <a:avLst>
            <a:gd name="adj1" fmla="val 10980"/>
            <a:gd name="adj2" fmla="val 1142322"/>
            <a:gd name="adj3" fmla="val 6300000"/>
            <a:gd name="adj4" fmla="val 18900000"/>
            <a:gd name="adj5" fmla="val 125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D10894-11B5-4126-A5EE-A3AF7E75E10B}">
      <dsp:nvSpPr>
        <dsp:cNvPr id="0" name=""/>
        <dsp:cNvSpPr/>
      </dsp:nvSpPr>
      <dsp:spPr>
        <a:xfrm>
          <a:off x="2088228" y="1728191"/>
          <a:ext cx="1551415"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bg1"/>
              </a:solidFill>
            </a:rPr>
            <a:t>Skills &amp; Personal Characteristics</a:t>
          </a:r>
        </a:p>
      </dsp:txBody>
      <dsp:txXfrm>
        <a:off x="2088228" y="1728191"/>
        <a:ext cx="1551415" cy="543356"/>
      </dsp:txXfrm>
    </dsp:sp>
    <dsp:sp modelId="{8E6A2BF3-E8BA-45CC-BE39-714E6F5E4D84}">
      <dsp:nvSpPr>
        <dsp:cNvPr id="0" name=""/>
        <dsp:cNvSpPr/>
      </dsp:nvSpPr>
      <dsp:spPr>
        <a:xfrm>
          <a:off x="2480819" y="2382723"/>
          <a:ext cx="1680603" cy="1681276"/>
        </a:xfrm>
        <a:prstGeom prst="blockArc">
          <a:avLst>
            <a:gd name="adj1" fmla="val 13500000"/>
            <a:gd name="adj2" fmla="val 10800000"/>
            <a:gd name="adj3" fmla="val 1274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78E8DF-517F-43EA-9B9E-25655BED861D}">
      <dsp:nvSpPr>
        <dsp:cNvPr id="0" name=""/>
        <dsp:cNvSpPr/>
      </dsp:nvSpPr>
      <dsp:spPr>
        <a:xfrm>
          <a:off x="2776532" y="2969158"/>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bg1"/>
              </a:solidFill>
            </a:rPr>
            <a:t>You’ll also need</a:t>
          </a:r>
        </a:p>
      </dsp:txBody>
      <dsp:txXfrm>
        <a:off x="2776532" y="2969158"/>
        <a:ext cx="1086973" cy="5433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74C26F-F842-483C-9DB3-FA1EFC29425C}">
      <dsp:nvSpPr>
        <dsp:cNvPr id="0" name=""/>
        <dsp:cNvSpPr/>
      </dsp:nvSpPr>
      <dsp:spPr>
        <a:xfrm>
          <a:off x="2292390" y="16546"/>
          <a:ext cx="2052636" cy="2052948"/>
        </a:xfrm>
        <a:prstGeom prst="circularArrow">
          <a:avLst>
            <a:gd name="adj1" fmla="val 10980"/>
            <a:gd name="adj2" fmla="val 1142322"/>
            <a:gd name="adj3" fmla="val 4500000"/>
            <a:gd name="adj4" fmla="val 10800000"/>
            <a:gd name="adj5" fmla="val 125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0899ED-2DBF-4FDC-8057-2DA95C8C8435}">
      <dsp:nvSpPr>
        <dsp:cNvPr id="0" name=""/>
        <dsp:cNvSpPr/>
      </dsp:nvSpPr>
      <dsp:spPr>
        <a:xfrm>
          <a:off x="2760438" y="741176"/>
          <a:ext cx="1140610" cy="570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bg1"/>
              </a:solidFill>
            </a:rPr>
            <a:t>Working Life</a:t>
          </a:r>
        </a:p>
      </dsp:txBody>
      <dsp:txXfrm>
        <a:off x="2760438" y="741176"/>
        <a:ext cx="1140610" cy="570168"/>
      </dsp:txXfrm>
    </dsp:sp>
    <dsp:sp modelId="{612E34C8-1818-4702-AF27-94D22FCA4078}">
      <dsp:nvSpPr>
        <dsp:cNvPr id="0" name=""/>
        <dsp:cNvSpPr/>
      </dsp:nvSpPr>
      <dsp:spPr>
        <a:xfrm>
          <a:off x="1736625" y="1179571"/>
          <a:ext cx="2052636" cy="2052948"/>
        </a:xfrm>
        <a:prstGeom prst="leftCircularArrow">
          <a:avLst>
            <a:gd name="adj1" fmla="val 10980"/>
            <a:gd name="adj2" fmla="val 1142322"/>
            <a:gd name="adj3" fmla="val 6300000"/>
            <a:gd name="adj4" fmla="val 18900000"/>
            <a:gd name="adj5" fmla="val 125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D10894-11B5-4126-A5EE-A3AF7E75E10B}">
      <dsp:nvSpPr>
        <dsp:cNvPr id="0" name=""/>
        <dsp:cNvSpPr/>
      </dsp:nvSpPr>
      <dsp:spPr>
        <a:xfrm>
          <a:off x="2000400" y="1868718"/>
          <a:ext cx="1627970" cy="570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bg1"/>
              </a:solidFill>
            </a:rPr>
            <a:t>Training &amp; Development</a:t>
          </a:r>
        </a:p>
      </dsp:txBody>
      <dsp:txXfrm>
        <a:off x="2000400" y="1868718"/>
        <a:ext cx="1627970" cy="570168"/>
      </dsp:txXfrm>
    </dsp:sp>
    <dsp:sp modelId="{8E6A2BF3-E8BA-45CC-BE39-714E6F5E4D84}">
      <dsp:nvSpPr>
        <dsp:cNvPr id="0" name=""/>
        <dsp:cNvSpPr/>
      </dsp:nvSpPr>
      <dsp:spPr>
        <a:xfrm>
          <a:off x="2452831" y="2500298"/>
          <a:ext cx="1763532" cy="1764239"/>
        </a:xfrm>
        <a:prstGeom prst="blockArc">
          <a:avLst>
            <a:gd name="adj1" fmla="val 13500000"/>
            <a:gd name="adj2" fmla="val 10800000"/>
            <a:gd name="adj3" fmla="val 1274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78E8DF-517F-43EA-9B9E-25655BED861D}">
      <dsp:nvSpPr>
        <dsp:cNvPr id="0" name=""/>
        <dsp:cNvSpPr/>
      </dsp:nvSpPr>
      <dsp:spPr>
        <a:xfrm>
          <a:off x="2763136" y="3115671"/>
          <a:ext cx="1140610" cy="570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b="1" kern="1200" dirty="0">
              <a:solidFill>
                <a:schemeClr val="bg1"/>
              </a:solidFill>
            </a:rPr>
            <a:t>Pay &amp; Benefits</a:t>
          </a:r>
        </a:p>
      </dsp:txBody>
      <dsp:txXfrm>
        <a:off x="2763136" y="3115671"/>
        <a:ext cx="1140610" cy="570168"/>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lvl1pPr>
              <a:defRPr b="1">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070876FA-D4D2-4715-8B78-09D9710D07E4}" type="datetimeFigureOut">
              <a:rPr lang="en-GB" smtClean="0"/>
              <a:t>11/11/2021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F6D341-D689-464E-A5A5-BADA7324AF2C}" type="slidenum">
              <a:rPr lang="en-GB" smtClean="0"/>
              <a:t>‹#›</a:t>
            </a:fld>
            <a:endParaRPr lang="en-GB"/>
          </a:p>
        </p:txBody>
      </p:sp>
    </p:spTree>
    <p:extLst>
      <p:ext uri="{BB962C8B-B14F-4D97-AF65-F5344CB8AC3E}">
        <p14:creationId xmlns:p14="http://schemas.microsoft.com/office/powerpoint/2010/main" val="15876650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70876FA-D4D2-4715-8B78-09D9710D07E4}" type="datetimeFigureOut">
              <a:rPr lang="en-GB" smtClean="0"/>
              <a:t>11/11/2021</a:t>
            </a:fld>
            <a:endParaRPr lang="en-GB"/>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5BF6D341-D689-464E-A5A5-BADA7324AF2C}" type="slidenum">
              <a:rPr lang="en-GB" smtClean="0"/>
              <a:t>‹#›</a:t>
            </a:fld>
            <a:endParaRPr lang="en-GB"/>
          </a:p>
        </p:txBody>
      </p:sp>
      <p:pic>
        <p:nvPicPr>
          <p:cNvPr id="205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image3.png" descr="image3.png"/>
          <p:cNvPicPr>
            <a:picLocks noChangeAspect="1"/>
          </p:cNvPicPr>
          <p:nvPr userDrawn="1"/>
        </p:nvPicPr>
        <p:blipFill>
          <a:blip r:embed="rId4"/>
          <a:stretch>
            <a:fillRect/>
          </a:stretch>
        </p:blipFill>
        <p:spPr>
          <a:xfrm>
            <a:off x="6732240" y="123478"/>
            <a:ext cx="2310386" cy="843743"/>
          </a:xfrm>
          <a:prstGeom prst="rect">
            <a:avLst/>
          </a:prstGeom>
          <a:ln w="12700">
            <a:miter lim="400000"/>
          </a:ln>
        </p:spPr>
      </p:pic>
    </p:spTree>
    <p:extLst>
      <p:ext uri="{BB962C8B-B14F-4D97-AF65-F5344CB8AC3E}">
        <p14:creationId xmlns:p14="http://schemas.microsoft.com/office/powerpoint/2010/main" val="784226711"/>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3568" y="267494"/>
            <a:ext cx="7772400" cy="1101725"/>
          </a:xfrm>
        </p:spPr>
        <p:txBody>
          <a:bodyPr>
            <a:normAutofit/>
          </a:bodyPr>
          <a:lstStyle/>
          <a:p>
            <a:r>
              <a:rPr lang="en-GB" sz="2800" dirty="0"/>
              <a:t>Clinical roles checklist</a:t>
            </a:r>
          </a:p>
        </p:txBody>
      </p:sp>
      <p:graphicFrame>
        <p:nvGraphicFramePr>
          <p:cNvPr id="6" name="Diagram 5"/>
          <p:cNvGraphicFramePr/>
          <p:nvPr>
            <p:extLst>
              <p:ext uri="{D42A27DB-BD31-4B8C-83A1-F6EECF244321}">
                <p14:modId xmlns:p14="http://schemas.microsoft.com/office/powerpoint/2010/main" val="3161269026"/>
              </p:ext>
            </p:extLst>
          </p:nvPr>
        </p:nvGraphicFramePr>
        <p:xfrm>
          <a:off x="-1332656" y="62753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3852008" y="1484957"/>
            <a:ext cx="3456384" cy="307777"/>
          </a:xfrm>
          <a:prstGeom prst="rect">
            <a:avLst/>
          </a:prstGeom>
          <a:noFill/>
        </p:spPr>
        <p:txBody>
          <a:bodyPr wrap="square" rtlCol="0">
            <a:spAutoFit/>
          </a:bodyPr>
          <a:lstStyle/>
          <a:p>
            <a:pPr marL="285750" indent="-285750">
              <a:buFont typeface="Arial" panose="020B0604020202020204" pitchFamily="34" charset="0"/>
              <a:buChar char="•"/>
            </a:pPr>
            <a:r>
              <a:rPr lang="en-GB" sz="1400" dirty="0">
                <a:ln>
                  <a:solidFill>
                    <a:schemeClr val="bg1"/>
                  </a:solidFill>
                </a:ln>
                <a:solidFill>
                  <a:schemeClr val="bg1"/>
                </a:solidFill>
              </a:rPr>
              <a:t>Good literacy &amp; numeracy skills</a:t>
            </a:r>
          </a:p>
        </p:txBody>
      </p:sp>
      <p:sp>
        <p:nvSpPr>
          <p:cNvPr id="11" name="TextBox 10"/>
          <p:cNvSpPr txBox="1"/>
          <p:nvPr/>
        </p:nvSpPr>
        <p:spPr>
          <a:xfrm>
            <a:off x="3425879" y="2121996"/>
            <a:ext cx="4925304" cy="1600438"/>
          </a:xfrm>
          <a:prstGeom prst="rect">
            <a:avLst/>
          </a:prstGeom>
          <a:noFill/>
        </p:spPr>
        <p:txBody>
          <a:bodyPr wrap="square" rtlCol="0">
            <a:spAutoFit/>
          </a:bodyPr>
          <a:lstStyle/>
          <a:p>
            <a:pPr marL="285750" indent="-285750">
              <a:buFont typeface="Arial" panose="020B0604020202020204" pitchFamily="34" charset="0"/>
              <a:buChar char="•"/>
            </a:pPr>
            <a:r>
              <a:rPr lang="en-GB" sz="1400" dirty="0">
                <a:ln>
                  <a:solidFill>
                    <a:schemeClr val="bg1"/>
                  </a:solidFill>
                </a:ln>
                <a:solidFill>
                  <a:schemeClr val="bg1"/>
                </a:solidFill>
              </a:rPr>
              <a:t>caring and kind</a:t>
            </a:r>
          </a:p>
          <a:p>
            <a:pPr marL="285750" indent="-285750">
              <a:buFont typeface="Arial" panose="020B0604020202020204" pitchFamily="34" charset="0"/>
              <a:buChar char="•"/>
            </a:pPr>
            <a:r>
              <a:rPr lang="en-GB" sz="1400" dirty="0">
                <a:ln>
                  <a:solidFill>
                    <a:schemeClr val="bg1"/>
                  </a:solidFill>
                </a:ln>
                <a:solidFill>
                  <a:schemeClr val="bg1"/>
                </a:solidFill>
              </a:rPr>
              <a:t>cheerful and friendly</a:t>
            </a:r>
          </a:p>
          <a:p>
            <a:pPr marL="285750" indent="-285750">
              <a:buFont typeface="Arial" panose="020B0604020202020204" pitchFamily="34" charset="0"/>
              <a:buChar char="•"/>
            </a:pPr>
            <a:r>
              <a:rPr lang="en-GB" sz="1400" dirty="0">
                <a:ln>
                  <a:solidFill>
                    <a:schemeClr val="bg1"/>
                  </a:solidFill>
                </a:ln>
                <a:solidFill>
                  <a:schemeClr val="bg1"/>
                </a:solidFill>
              </a:rPr>
              <a:t>willing to have direct patient care     </a:t>
            </a:r>
          </a:p>
          <a:p>
            <a:pPr marL="285750" indent="-285750">
              <a:buFont typeface="Arial" panose="020B0604020202020204" pitchFamily="34" charset="0"/>
              <a:buChar char="•"/>
            </a:pPr>
            <a:r>
              <a:rPr lang="en-GB" sz="1400" dirty="0">
                <a:ln>
                  <a:solidFill>
                    <a:schemeClr val="bg1"/>
                  </a:solidFill>
                </a:ln>
                <a:solidFill>
                  <a:schemeClr val="bg1"/>
                </a:solidFill>
              </a:rPr>
              <a:t>willing to do personal care tasks (washing, toileting, etc)</a:t>
            </a:r>
          </a:p>
          <a:p>
            <a:pPr marL="285750" indent="-285750">
              <a:buFont typeface="Arial" panose="020B0604020202020204" pitchFamily="34" charset="0"/>
              <a:buChar char="•"/>
            </a:pPr>
            <a:r>
              <a:rPr lang="en-GB" sz="1400" dirty="0">
                <a:ln>
                  <a:solidFill>
                    <a:schemeClr val="bg1"/>
                  </a:solidFill>
                </a:ln>
                <a:solidFill>
                  <a:schemeClr val="bg1"/>
                </a:solidFill>
              </a:rPr>
              <a:t>able to follow instructions and procedures</a:t>
            </a:r>
          </a:p>
          <a:p>
            <a:pPr marL="285750" indent="-285750">
              <a:buFont typeface="Arial" panose="020B0604020202020204" pitchFamily="34" charset="0"/>
              <a:buChar char="•"/>
            </a:pPr>
            <a:r>
              <a:rPr lang="en-GB" sz="1400" dirty="0">
                <a:ln>
                  <a:solidFill>
                    <a:schemeClr val="bg1"/>
                  </a:solidFill>
                </a:ln>
                <a:solidFill>
                  <a:schemeClr val="bg1"/>
                </a:solidFill>
              </a:rPr>
              <a:t>able to work in a team but use their own initiative</a:t>
            </a:r>
          </a:p>
          <a:p>
            <a:pPr marL="285750" indent="-285750">
              <a:buFont typeface="Arial" panose="020B0604020202020204" pitchFamily="34" charset="0"/>
              <a:buChar char="•"/>
            </a:pPr>
            <a:endParaRPr lang="en-GB" sz="1400" b="1" dirty="0"/>
          </a:p>
        </p:txBody>
      </p:sp>
      <p:sp>
        <p:nvSpPr>
          <p:cNvPr id="12" name="TextBox 11"/>
          <p:cNvSpPr txBox="1"/>
          <p:nvPr/>
        </p:nvSpPr>
        <p:spPr>
          <a:xfrm>
            <a:off x="4049026" y="3759308"/>
            <a:ext cx="3456384" cy="738664"/>
          </a:xfrm>
          <a:prstGeom prst="rect">
            <a:avLst/>
          </a:prstGeom>
          <a:noFill/>
        </p:spPr>
        <p:txBody>
          <a:bodyPr wrap="square" rtlCol="0">
            <a:spAutoFit/>
          </a:bodyPr>
          <a:lstStyle/>
          <a:p>
            <a:pPr marL="171450" indent="-171450">
              <a:buFont typeface="Arial" panose="020B0604020202020204" pitchFamily="34" charset="0"/>
              <a:buChar char="•"/>
            </a:pPr>
            <a:r>
              <a:rPr lang="en-GB" sz="1400" dirty="0">
                <a:ln>
                  <a:solidFill>
                    <a:schemeClr val="bg1"/>
                  </a:solidFill>
                </a:ln>
                <a:solidFill>
                  <a:schemeClr val="bg1"/>
                </a:solidFill>
              </a:rPr>
              <a:t>communication skills, including listening</a:t>
            </a:r>
          </a:p>
          <a:p>
            <a:pPr marL="171450" indent="-171450">
              <a:buFont typeface="Arial" panose="020B0604020202020204" pitchFamily="34" charset="0"/>
              <a:buChar char="•"/>
            </a:pPr>
            <a:r>
              <a:rPr lang="en-GB" sz="1400" dirty="0">
                <a:ln>
                  <a:solidFill>
                    <a:schemeClr val="bg1"/>
                  </a:solidFill>
                </a:ln>
                <a:solidFill>
                  <a:schemeClr val="bg1"/>
                </a:solidFill>
              </a:rPr>
              <a:t>organisation skills</a:t>
            </a:r>
          </a:p>
          <a:p>
            <a:pPr marL="171450" indent="-171450">
              <a:buFont typeface="Arial" panose="020B0604020202020204" pitchFamily="34" charset="0"/>
              <a:buChar char="•"/>
            </a:pPr>
            <a:r>
              <a:rPr lang="en-GB" sz="1400" dirty="0">
                <a:ln>
                  <a:solidFill>
                    <a:schemeClr val="bg1"/>
                  </a:solidFill>
                </a:ln>
                <a:solidFill>
                  <a:schemeClr val="bg1"/>
                </a:solidFill>
              </a:rPr>
              <a:t>observational skills</a:t>
            </a:r>
          </a:p>
        </p:txBody>
      </p:sp>
      <p:sp>
        <p:nvSpPr>
          <p:cNvPr id="13" name="Right Arrow 6">
            <a:extLst>
              <a:ext uri="{FF2B5EF4-FFF2-40B4-BE49-F238E27FC236}">
                <a16:creationId xmlns:a16="http://schemas.microsoft.com/office/drawing/2014/main" id="{B3EDA719-BC01-44D8-AFC3-9D1CEA875ED8}"/>
              </a:ext>
            </a:extLst>
          </p:cNvPr>
          <p:cNvSpPr/>
          <p:nvPr/>
        </p:nvSpPr>
        <p:spPr>
          <a:xfrm>
            <a:off x="2915816" y="1497364"/>
            <a:ext cx="864096" cy="216024"/>
          </a:xfrm>
          <a:prstGeom prst="rightArrow">
            <a:avLst/>
          </a:prstGeom>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4" name="Right Arrow 7">
            <a:extLst>
              <a:ext uri="{FF2B5EF4-FFF2-40B4-BE49-F238E27FC236}">
                <a16:creationId xmlns:a16="http://schemas.microsoft.com/office/drawing/2014/main" id="{D0B22010-9D04-4851-A3CC-BCA7862D51F3}"/>
              </a:ext>
            </a:extLst>
          </p:cNvPr>
          <p:cNvSpPr/>
          <p:nvPr/>
        </p:nvSpPr>
        <p:spPr>
          <a:xfrm>
            <a:off x="2339752" y="2659534"/>
            <a:ext cx="864096" cy="216024"/>
          </a:xfrm>
          <a:prstGeom prst="rightArrow">
            <a:avLst/>
          </a:prstGeom>
          <a:solidFill>
            <a:srgbClr val="1CF821"/>
          </a:solidFill>
          <a:ln>
            <a:solidFill>
              <a:schemeClr val="bg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5" name="Right Arrow 8">
            <a:extLst>
              <a:ext uri="{FF2B5EF4-FFF2-40B4-BE49-F238E27FC236}">
                <a16:creationId xmlns:a16="http://schemas.microsoft.com/office/drawing/2014/main" id="{77FB31B9-1792-4C76-B928-C26AF85068BC}"/>
              </a:ext>
            </a:extLst>
          </p:cNvPr>
          <p:cNvSpPr/>
          <p:nvPr/>
        </p:nvSpPr>
        <p:spPr>
          <a:xfrm>
            <a:off x="2993831" y="3934671"/>
            <a:ext cx="864096" cy="216024"/>
          </a:xfrm>
          <a:prstGeom prst="rightArrow">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94889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3568" y="-27714"/>
            <a:ext cx="7772400" cy="1101725"/>
          </a:xfrm>
        </p:spPr>
        <p:txBody>
          <a:bodyPr>
            <a:normAutofit/>
          </a:bodyPr>
          <a:lstStyle/>
          <a:p>
            <a:r>
              <a:rPr lang="en-GB" sz="2800" dirty="0"/>
              <a:t>Clinical roles factsheet</a:t>
            </a:r>
          </a:p>
        </p:txBody>
      </p:sp>
      <p:graphicFrame>
        <p:nvGraphicFramePr>
          <p:cNvPr id="6" name="Diagram 5"/>
          <p:cNvGraphicFramePr/>
          <p:nvPr>
            <p:extLst>
              <p:ext uri="{D42A27DB-BD31-4B8C-83A1-F6EECF244321}">
                <p14:modId xmlns:p14="http://schemas.microsoft.com/office/powerpoint/2010/main" val="2377181323"/>
              </p:ext>
            </p:extLst>
          </p:nvPr>
        </p:nvGraphicFramePr>
        <p:xfrm>
          <a:off x="-1764704" y="339502"/>
          <a:ext cx="6096000" cy="4264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3419872" y="914311"/>
            <a:ext cx="5630480" cy="1015663"/>
          </a:xfrm>
          <a:prstGeom prst="rect">
            <a:avLst/>
          </a:prstGeom>
          <a:noFill/>
        </p:spPr>
        <p:txBody>
          <a:bodyPr wrap="square" rtlCol="0">
            <a:spAutoFit/>
          </a:bodyPr>
          <a:lstStyle/>
          <a:p>
            <a:r>
              <a:rPr lang="en-GB" sz="1200" dirty="0">
                <a:solidFill>
                  <a:schemeClr val="bg1"/>
                </a:solidFill>
              </a:rPr>
              <a:t>You'll work under the guidance of a healthcare professional such as a nurse and your job will vary depending on where you're based. For example, in a hospital you may: wash and dress patients, serve meals and help to feed patients, help people to move around, make beds, make patients feel comfortable, monitor patients' conditions by taking temperatures, pulse, respirations and weight.  </a:t>
            </a:r>
            <a:endParaRPr lang="en-GB" sz="1400" dirty="0">
              <a:ln>
                <a:solidFill>
                  <a:schemeClr val="bg1"/>
                </a:solidFill>
              </a:ln>
              <a:solidFill>
                <a:schemeClr val="bg1"/>
              </a:solidFill>
            </a:endParaRPr>
          </a:p>
        </p:txBody>
      </p:sp>
      <p:sp>
        <p:nvSpPr>
          <p:cNvPr id="11" name="TextBox 10"/>
          <p:cNvSpPr txBox="1"/>
          <p:nvPr/>
        </p:nvSpPr>
        <p:spPr>
          <a:xfrm>
            <a:off x="2973512" y="1987910"/>
            <a:ext cx="5846504" cy="1569660"/>
          </a:xfrm>
          <a:prstGeom prst="rect">
            <a:avLst/>
          </a:prstGeom>
          <a:noFill/>
        </p:spPr>
        <p:txBody>
          <a:bodyPr wrap="square" rtlCol="0">
            <a:spAutoFit/>
          </a:bodyPr>
          <a:lstStyle/>
          <a:p>
            <a:pPr marL="171450" indent="-171450">
              <a:buFont typeface="Arial" panose="020B0604020202020204" pitchFamily="34" charset="0"/>
              <a:buChar char="•"/>
            </a:pPr>
            <a:r>
              <a:rPr lang="en-GB" sz="1200" dirty="0">
                <a:solidFill>
                  <a:schemeClr val="bg1"/>
                </a:solidFill>
              </a:rPr>
              <a:t>Your training will include basic nursing skills and you'll work towards the Care Certificate. You may also be offered the chance to study for qualifications through an apprenticeships. </a:t>
            </a:r>
          </a:p>
          <a:p>
            <a:pPr marL="171450" indent="-171450">
              <a:buFont typeface="Arial" panose="020B0604020202020204" pitchFamily="34" charset="0"/>
              <a:buChar char="•"/>
            </a:pPr>
            <a:r>
              <a:rPr lang="en-GB" sz="1200" dirty="0">
                <a:solidFill>
                  <a:schemeClr val="bg1"/>
                </a:solidFill>
              </a:rPr>
              <a:t>With experience and further training, you could become a senior healthcare assistant. You could then apply to train as an assistant practitioner or nursing associate. </a:t>
            </a:r>
          </a:p>
          <a:p>
            <a:pPr marL="171450" indent="-171450">
              <a:buFont typeface="Arial" panose="020B0604020202020204" pitchFamily="34" charset="0"/>
              <a:buChar char="•"/>
            </a:pPr>
            <a:r>
              <a:rPr lang="en-GB" sz="1200" dirty="0">
                <a:solidFill>
                  <a:schemeClr val="bg1"/>
                </a:solidFill>
              </a:rPr>
              <a:t>With the appropriate qualifications/evidence of academic ability, you could also train as one of the many degree-level healthcare professionals such as a nurse, podiatrist, midwife or occupational therapist.</a:t>
            </a:r>
          </a:p>
        </p:txBody>
      </p:sp>
      <p:sp>
        <p:nvSpPr>
          <p:cNvPr id="13" name="Right Arrow 6">
            <a:extLst>
              <a:ext uri="{FF2B5EF4-FFF2-40B4-BE49-F238E27FC236}">
                <a16:creationId xmlns:a16="http://schemas.microsoft.com/office/drawing/2014/main" id="{F79C5989-9C91-4366-B1A7-D8703CAA1C8C}"/>
              </a:ext>
            </a:extLst>
          </p:cNvPr>
          <p:cNvSpPr/>
          <p:nvPr/>
        </p:nvSpPr>
        <p:spPr>
          <a:xfrm>
            <a:off x="2555776" y="1285968"/>
            <a:ext cx="864096" cy="216024"/>
          </a:xfrm>
          <a:prstGeom prst="rightArrow">
            <a:avLst/>
          </a:prstGeom>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4" name="Right Arrow 7">
            <a:extLst>
              <a:ext uri="{FF2B5EF4-FFF2-40B4-BE49-F238E27FC236}">
                <a16:creationId xmlns:a16="http://schemas.microsoft.com/office/drawing/2014/main" id="{5D68ADFA-0758-4BD2-A350-803A8433E18E}"/>
              </a:ext>
            </a:extLst>
          </p:cNvPr>
          <p:cNvSpPr/>
          <p:nvPr/>
        </p:nvSpPr>
        <p:spPr>
          <a:xfrm>
            <a:off x="1907704" y="2517023"/>
            <a:ext cx="864096" cy="216024"/>
          </a:xfrm>
          <a:prstGeom prst="rightArrow">
            <a:avLst/>
          </a:prstGeom>
          <a:solidFill>
            <a:srgbClr val="1CF821"/>
          </a:solidFill>
          <a:ln>
            <a:solidFill>
              <a:schemeClr val="bg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5" name="Right Arrow 8">
            <a:extLst>
              <a:ext uri="{FF2B5EF4-FFF2-40B4-BE49-F238E27FC236}">
                <a16:creationId xmlns:a16="http://schemas.microsoft.com/office/drawing/2014/main" id="{F38639D4-AB54-4CD8-9979-9052CA18D12D}"/>
              </a:ext>
            </a:extLst>
          </p:cNvPr>
          <p:cNvSpPr/>
          <p:nvPr/>
        </p:nvSpPr>
        <p:spPr>
          <a:xfrm>
            <a:off x="2627784" y="3740121"/>
            <a:ext cx="864096" cy="216024"/>
          </a:xfrm>
          <a:prstGeom prst="rightArrow">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179C2653-5AA6-480A-8227-B181F24072C9}"/>
              </a:ext>
            </a:extLst>
          </p:cNvPr>
          <p:cNvSpPr txBox="1"/>
          <p:nvPr/>
        </p:nvSpPr>
        <p:spPr>
          <a:xfrm>
            <a:off x="3635896" y="3615506"/>
            <a:ext cx="5087888" cy="1269322"/>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en-GB"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Your standard working week will be around 37.5 hours and may include a mix of shifts, such as nights, early starts, evenings and weekends. </a:t>
            </a:r>
            <a:endParaRPr lang="en-GB"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 a healthcare assistant, you’ll be paid on the Agenda for Change pay system, typically starting on band 2 (£18546 - £19918 per annum).  </a:t>
            </a:r>
            <a:endParaRPr lang="en-GB"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GB" sz="12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You’ll also have access to the generous NHS pension scheme and health service discounts, as well as 27 days of annual leave, plus bank holidays</a:t>
            </a:r>
            <a:endParaRPr lang="en-GB" sz="1200" dirty="0">
              <a:solidFill>
                <a:schemeClr val="bg1"/>
              </a:solidFill>
            </a:endParaRPr>
          </a:p>
        </p:txBody>
      </p:sp>
    </p:spTree>
    <p:extLst>
      <p:ext uri="{BB962C8B-B14F-4D97-AF65-F5344CB8AC3E}">
        <p14:creationId xmlns:p14="http://schemas.microsoft.com/office/powerpoint/2010/main" val="241061056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330</Words>
  <Application>Microsoft Office PowerPoint</Application>
  <PresentationFormat>On-screen Show (16:9)</PresentationFormat>
  <Paragraphs>25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Symbol</vt:lpstr>
      <vt:lpstr>Custom Design</vt:lpstr>
      <vt:lpstr>Clinical roles checklist</vt:lpstr>
      <vt:lpstr>Clinical roles factsheet</vt:lpstr>
    </vt:vector>
  </TitlesOfParts>
  <Company>Birmingham Womens and Childrens Hospital NHS 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Denning Fiona (RQ3) BCH</dc:creator>
  <cp:lastModifiedBy>PERRY, Jon (NHS BIRMINGHAM AND SOLIHULL CCG)</cp:lastModifiedBy>
  <cp:revision>76</cp:revision>
  <dcterms:created xsi:type="dcterms:W3CDTF">2021-04-14T12:25:46Z</dcterms:created>
  <dcterms:modified xsi:type="dcterms:W3CDTF">2021-11-11T11:18:39Z</dcterms:modified>
</cp:coreProperties>
</file>